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38" r:id="rId2"/>
    <p:sldId id="318" r:id="rId3"/>
    <p:sldId id="314" r:id="rId4"/>
    <p:sldId id="320" r:id="rId5"/>
    <p:sldId id="321" r:id="rId6"/>
    <p:sldId id="301" r:id="rId7"/>
    <p:sldId id="322" r:id="rId8"/>
    <p:sldId id="315" r:id="rId9"/>
    <p:sldId id="303" r:id="rId10"/>
    <p:sldId id="323" r:id="rId11"/>
    <p:sldId id="305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34" r:id="rId20"/>
    <p:sldId id="335" r:id="rId21"/>
    <p:sldId id="331" r:id="rId22"/>
    <p:sldId id="332" r:id="rId23"/>
    <p:sldId id="325" r:id="rId24"/>
    <p:sldId id="328" r:id="rId25"/>
    <p:sldId id="326" r:id="rId26"/>
    <p:sldId id="327" r:id="rId27"/>
    <p:sldId id="306" r:id="rId28"/>
    <p:sldId id="329" r:id="rId29"/>
    <p:sldId id="333" r:id="rId30"/>
    <p:sldId id="284" r:id="rId31"/>
    <p:sldId id="339" r:id="rId32"/>
    <p:sldId id="337" r:id="rId33"/>
    <p:sldId id="316" r:id="rId34"/>
    <p:sldId id="3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D4242-5489-F779-F57E-63111CD6E136}" name="Stefanie Hindmarch" initials="SH" userId="S::Stefanie@berkconsulting.com::ccd4e2e0-38f7-4faf-88a9-6e469317019f" providerId="AD"/>
  <p188:author id="{9F511466-6892-FA6C-57CE-E188DB07762E}" name="John Todoroff" initials="JT" userId="S::john@berkconsulting.com::7cef46f4-beaa-4f8c-8e6f-7571aab2cbc6" providerId="AD"/>
  <p188:author id="{0C943776-DEFE-BB76-C892-9FAF57BF39BD}" name="Michele Eakins-TeSelle" initials="MET" userId="S::michele@berkconsulting.com::bb7a770a-28b1-4955-ac5b-a49c914ff48e" providerId="AD"/>
  <p188:author id="{C91A3091-EF61-CF1B-4DCB-E811F21C1A8A}" name="Maddie Immel" initials="MI" userId="S::maddie@berkconsulting.com::258615e5-a5f2-40b1-bb7c-0a76dabb134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Boles" initials="MB" lastIdx="23" clrIdx="0">
    <p:extLst>
      <p:ext uri="{19B8F6BF-5375-455C-9EA6-DF929625EA0E}">
        <p15:presenceInfo xmlns:p15="http://schemas.microsoft.com/office/powerpoint/2012/main" userId="S::seniorplanner@cityofleavenworth.com::f0e841de-c19b-4226-afe3-844a0b152bc8" providerId="AD"/>
      </p:ext>
    </p:extLst>
  </p:cmAuthor>
  <p:cmAuthor id="2" name="Kevin Gifford" initials="KG" lastIdx="1" clrIdx="1">
    <p:extLst>
      <p:ext uri="{19B8F6BF-5375-455C-9EA6-DF929625EA0E}">
        <p15:presenceInfo xmlns:p15="http://schemas.microsoft.com/office/powerpoint/2012/main" userId="S::kevin@berkconsulting.com::4919c703-2254-45b2-aeb5-9c163ca3a6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1EB0C4"/>
    <a:srgbClr val="87E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22" autoAdjust="0"/>
    <p:restoredTop sz="48272" autoAdjust="0"/>
  </p:normalViewPr>
  <p:slideViewPr>
    <p:cSldViewPr snapToGrid="0">
      <p:cViewPr varScale="1">
        <p:scale>
          <a:sx n="73" d="100"/>
          <a:sy n="73" d="100"/>
        </p:scale>
        <p:origin x="22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2889B-A0AC-4482-8592-5C96F2309420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29299-61FF-4B93-ADA6-2FD5975D62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85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0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3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81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90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06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45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2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Strike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0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6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51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Housing costs have risen 3x as fast as incomes over the past 10 years (2010 – 2011)</a:t>
            </a:r>
          </a:p>
          <a:p>
            <a:endParaRPr lang="en-US" b="1" dirty="0"/>
          </a:p>
          <a:p>
            <a:r>
              <a:rPr lang="en-US" b="0" dirty="0"/>
              <a:t>	</a:t>
            </a:r>
            <a:r>
              <a:rPr lang="en-US" b="0" u="sng" dirty="0"/>
              <a:t>Housing Cost Change	Income Change	Ratio</a:t>
            </a:r>
          </a:p>
          <a:p>
            <a:r>
              <a:rPr lang="en-US" b="0" dirty="0"/>
              <a:t>Edgewood		393%		45%	8.75</a:t>
            </a:r>
          </a:p>
          <a:p>
            <a:r>
              <a:rPr lang="en-US" b="0" dirty="0"/>
              <a:t>Fife		164%		44%	3.68</a:t>
            </a:r>
          </a:p>
          <a:p>
            <a:r>
              <a:rPr lang="en-US" b="0" dirty="0"/>
              <a:t>Gig Harbor		157%		58%	2.70</a:t>
            </a:r>
          </a:p>
          <a:p>
            <a:r>
              <a:rPr lang="en-US" b="0" dirty="0"/>
              <a:t>Milton		101%		34%	2.95</a:t>
            </a:r>
          </a:p>
          <a:p>
            <a:r>
              <a:rPr lang="en-US" b="0" dirty="0"/>
              <a:t>University Place	170%		49%	3.46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Housing Cost Burden (spending more than 30% of income on housing)</a:t>
            </a:r>
          </a:p>
          <a:p>
            <a:r>
              <a:rPr lang="en-US" dirty="0"/>
              <a:t>	Edgewood		34%</a:t>
            </a:r>
          </a:p>
          <a:p>
            <a:r>
              <a:rPr lang="en-US" dirty="0"/>
              <a:t>	Fife		44%</a:t>
            </a:r>
          </a:p>
          <a:p>
            <a:r>
              <a:rPr lang="en-US" dirty="0"/>
              <a:t>	Gig Harbor		46%</a:t>
            </a:r>
          </a:p>
          <a:p>
            <a:r>
              <a:rPr lang="en-US" dirty="0"/>
              <a:t>	Milton		34%</a:t>
            </a:r>
          </a:p>
          <a:p>
            <a:r>
              <a:rPr lang="en-US" dirty="0"/>
              <a:t>	University Place	32%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½ of renters spend more than 30% of their income on rent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	Edgewood</a:t>
            </a:r>
            <a:r>
              <a:rPr lang="en-US" dirty="0"/>
              <a:t> 	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9%</a:t>
            </a:r>
            <a:r>
              <a:rPr lang="en-US" dirty="0"/>
              <a:t> </a:t>
            </a:r>
          </a:p>
          <a:p>
            <a:r>
              <a:rPr lang="en-US" dirty="0"/>
              <a:t>	Fife		17%</a:t>
            </a:r>
          </a:p>
          <a:p>
            <a:r>
              <a:rPr lang="en-US" dirty="0"/>
              <a:t>	Gig Harbor		16%</a:t>
            </a:r>
          </a:p>
          <a:p>
            <a:r>
              <a:rPr lang="en-US" dirty="0"/>
              <a:t>	Milton		25%</a:t>
            </a:r>
          </a:p>
          <a:p>
            <a:r>
              <a:rPr lang="en-US" dirty="0"/>
              <a:t>	University Place	14%</a:t>
            </a:r>
          </a:p>
          <a:p>
            <a:endParaRPr lang="en-US" dirty="0"/>
          </a:p>
          <a:p>
            <a:r>
              <a:rPr lang="en-US" b="1" dirty="0"/>
              <a:t>Median Income Buyer Index</a:t>
            </a:r>
            <a:r>
              <a:rPr lang="en-US" dirty="0"/>
              <a:t> (The median income household has XX% of the income necessary to buy a house at the current median selling price) (2022 Q3) (WCRER) https://wcrer.be.uw.edu/housing-market-data-toolkit/affordability-index/</a:t>
            </a:r>
          </a:p>
          <a:p>
            <a:r>
              <a:rPr lang="en-US" dirty="0"/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Edgewood</a:t>
            </a:r>
            <a:r>
              <a:rPr lang="en-US" dirty="0"/>
              <a:t> 	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79</a:t>
            </a:r>
            <a:endParaRPr lang="en-US" dirty="0"/>
          </a:p>
          <a:p>
            <a:r>
              <a:rPr lang="en-US" dirty="0"/>
              <a:t>	Fife		69</a:t>
            </a:r>
          </a:p>
          <a:p>
            <a:r>
              <a:rPr lang="en-US" dirty="0"/>
              <a:t>	Gig Harbor		55</a:t>
            </a:r>
          </a:p>
          <a:p>
            <a:r>
              <a:rPr lang="en-US" dirty="0"/>
              <a:t>	Milton		</a:t>
            </a:r>
          </a:p>
          <a:p>
            <a:r>
              <a:rPr lang="en-US"/>
              <a:t>	University Place	62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5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Perhaps make the top line – Housing needs change over the course of our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3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4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#4 isn’t labeled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0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anose="02000505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2000505000000020004" pitchFamily="2" charset="0"/>
              </a:defRPr>
            </a:lvl1pPr>
            <a:lvl2pPr>
              <a:defRPr>
                <a:latin typeface="Montserrat" panose="02000505000000020004" pitchFamily="2" charset="0"/>
              </a:defRPr>
            </a:lvl2pPr>
            <a:lvl3pPr>
              <a:defRPr>
                <a:latin typeface="Montserrat" panose="02000505000000020004" pitchFamily="2" charset="0"/>
              </a:defRPr>
            </a:lvl3pPr>
            <a:lvl4pPr>
              <a:defRPr>
                <a:latin typeface="Montserrat" panose="02000505000000020004" pitchFamily="2" charset="0"/>
              </a:defRPr>
            </a:lvl4pPr>
            <a:lvl5pPr>
              <a:defRPr>
                <a:latin typeface="Montserrat" panose="02000505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6AF1B4E-90EC-4A51-B6E5-B702C054EC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65125"/>
            <a:ext cx="11579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73" y="1825625"/>
            <a:ext cx="1157908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9128" y="6556883"/>
            <a:ext cx="4919473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Leavenworth Housing 4 All | Planning Commission | February 16, 2022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01" y="6556883"/>
            <a:ext cx="5300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517525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04863" indent="-16827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›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7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FFA83-7959-E18C-16C6-E245AFFA50B7}"/>
              </a:ext>
            </a:extLst>
          </p:cNvPr>
          <p:cNvSpPr/>
          <p:nvPr/>
        </p:nvSpPr>
        <p:spPr>
          <a:xfrm>
            <a:off x="0" y="2"/>
            <a:ext cx="12188685" cy="2572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DC9337-F5B3-7618-69DE-8CF907A8F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339" y="2137156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Middle Housing in [city name]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20F5EB0-9AB0-02C9-2D1D-56B56501B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340" y="4804637"/>
            <a:ext cx="9144000" cy="906011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City of [city name]</a:t>
            </a:r>
          </a:p>
          <a:p>
            <a:r>
              <a:rPr lang="en-US" dirty="0">
                <a:solidFill>
                  <a:schemeClr val="accent3"/>
                </a:solidFill>
              </a:rPr>
              <a:t>[date]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DD7D3-7E62-D91F-A0F8-CDD602D5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67B0A1-F4CA-0000-62C8-E6E13669C941}"/>
              </a:ext>
            </a:extLst>
          </p:cNvPr>
          <p:cNvCxnSpPr>
            <a:cxnSpLocks/>
          </p:cNvCxnSpPr>
          <p:nvPr/>
        </p:nvCxnSpPr>
        <p:spPr>
          <a:xfrm>
            <a:off x="4624417" y="4664696"/>
            <a:ext cx="29398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AD4BB0-B29F-9FA9-8582-9AD7B3EB920A}"/>
              </a:ext>
            </a:extLst>
          </p:cNvPr>
          <p:cNvCxnSpPr>
            <a:cxnSpLocks/>
          </p:cNvCxnSpPr>
          <p:nvPr/>
        </p:nvCxnSpPr>
        <p:spPr>
          <a:xfrm>
            <a:off x="4624417" y="5759809"/>
            <a:ext cx="29398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CA72005-60EF-C1BC-9E7E-868CF764B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36" t="-1686"/>
          <a:stretch/>
        </p:blipFill>
        <p:spPr>
          <a:xfrm>
            <a:off x="0" y="-2090522"/>
            <a:ext cx="11795760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F05CE-2DC6-7E83-0EEA-370D888D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6A775-AD96-AB41-55B1-12B4DF2E45EA}"/>
              </a:ext>
            </a:extLst>
          </p:cNvPr>
          <p:cNvSpPr txBox="1"/>
          <p:nvPr/>
        </p:nvSpPr>
        <p:spPr>
          <a:xfrm>
            <a:off x="628066" y="1316237"/>
            <a:ext cx="697589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Because we have different housing needs throughout our lifetime.</a:t>
            </a:r>
            <a:endParaRPr lang="en-US" sz="4400" dirty="0"/>
          </a:p>
          <a:p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Middle housing can benefit </a:t>
            </a:r>
            <a:r>
              <a:rPr lang="en-US" sz="4400" dirty="0">
                <a:solidFill>
                  <a:schemeClr val="accent2"/>
                </a:solidFill>
              </a:rPr>
              <a:t>everyone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/>
              <a:t>in our community.</a:t>
            </a:r>
          </a:p>
        </p:txBody>
      </p:sp>
      <p:pic>
        <p:nvPicPr>
          <p:cNvPr id="11" name="Picture 10" descr="A picture containing vector graphics, silhouette&#10;&#10;Description automatically generated">
            <a:extLst>
              <a:ext uri="{FF2B5EF4-FFF2-40B4-BE49-F238E27FC236}">
                <a16:creationId xmlns:a16="http://schemas.microsoft.com/office/drawing/2014/main" id="{435C11B4-1198-35D9-5CCB-1BAB2A90E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723" y="1316237"/>
            <a:ext cx="2791327" cy="33880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7F6322-DF07-3E60-D1DA-A7981B817714}"/>
              </a:ext>
            </a:extLst>
          </p:cNvPr>
          <p:cNvCxnSpPr/>
          <p:nvPr/>
        </p:nvCxnSpPr>
        <p:spPr>
          <a:xfrm>
            <a:off x="510102" y="3162476"/>
            <a:ext cx="63125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BBD07-3348-1271-9A93-5A644DB8D825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72B14B-1779-E696-5FDD-6182A829D557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010FB8-AB45-0C14-82F4-02BB5FC8D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2150368" cy="2736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435433-FF24-734E-F1BF-18349DBF7C67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7DA43-CF97-6DB3-A7DC-C2B61839F2F1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4C6154-C774-053E-DC7D-6733994A5DC3}"/>
              </a:ext>
            </a:extLst>
          </p:cNvPr>
          <p:cNvGrpSpPr/>
          <p:nvPr/>
        </p:nvGrpSpPr>
        <p:grpSpPr>
          <a:xfrm>
            <a:off x="1634728" y="4591251"/>
            <a:ext cx="3367694" cy="2068538"/>
            <a:chOff x="1787437" y="4748052"/>
            <a:chExt cx="3367694" cy="20685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CDFDE8-399D-8CBD-4860-CB19DE60F627}"/>
                </a:ext>
              </a:extLst>
            </p:cNvPr>
            <p:cNvSpPr txBox="1"/>
            <p:nvPr/>
          </p:nvSpPr>
          <p:spPr>
            <a:xfrm>
              <a:off x="1787437" y="6354925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595538-2184-ABE7-4332-0457D876D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4541" y="4748052"/>
              <a:ext cx="1880590" cy="1944338"/>
            </a:xfrm>
            <a:prstGeom prst="rect">
              <a:avLst/>
            </a:prstGeom>
          </p:spPr>
        </p:pic>
      </p:grpSp>
      <p:pic>
        <p:nvPicPr>
          <p:cNvPr id="11" name="Picture 10" descr="A close-up of a word&#10;&#10;Description automatically generated">
            <a:extLst>
              <a:ext uri="{FF2B5EF4-FFF2-40B4-BE49-F238E27FC236}">
                <a16:creationId xmlns:a16="http://schemas.microsoft.com/office/drawing/2014/main" id="{000C5574-7F58-EE5B-0E38-61679FF9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93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931" y="454467"/>
            <a:ext cx="1833145" cy="2736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1D1B8-B12A-93D9-EFC3-9B300940E9A4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360C7-8140-A6BC-E0B8-0B8F98627C98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601DA7-CE9A-6513-292E-A3EDD99B8BC4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09F4B9-BFF3-1C02-DC4E-2FFCE3CD58F3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4E3651-F6CE-980D-1F02-3DDDBDF1B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2F6EC91-0B1D-9C5A-6803-A1F221FEB9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344" y="3087667"/>
            <a:ext cx="1915428" cy="1657588"/>
          </a:xfrm>
          <a:prstGeom prst="rect">
            <a:avLst/>
          </a:prstGeom>
        </p:spPr>
      </p:pic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4696493E-5265-AEB0-F9B4-F82A3141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7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598" y="454467"/>
            <a:ext cx="2122112" cy="2736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D6DDF-D861-478B-8CA7-D4B5F5B98434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DA1A9-E618-7A8C-86CC-7F0A74370D26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BCBFA-E21F-B86F-8928-0B70F049FD0D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504A1D-27FF-453E-3CAC-26E3229DBE47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CE8F57-F171-CEB4-893A-2C3BFC57A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AA0106-F06E-1BD8-7A79-75DABB6D81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226" y="3087667"/>
            <a:ext cx="1463040" cy="1657588"/>
          </a:xfrm>
          <a:prstGeom prst="rect">
            <a:avLst/>
          </a:prstGeom>
        </p:spPr>
      </p:pic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8DD1E0DF-B8B0-F36B-E5E9-C1CDC0EA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DECABE5-4BFB-FEEC-07AB-A4AE5395E8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2"/>
          <a:stretch/>
        </p:blipFill>
        <p:spPr>
          <a:xfrm>
            <a:off x="152400" y="3087667"/>
            <a:ext cx="11670014" cy="3572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522" y="454467"/>
            <a:ext cx="1771048" cy="234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ABFE7A-D317-E1A9-7595-3D8E7BA4F141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F80ED8-28F6-C85D-DE08-DF373A7AC3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785" y="4494997"/>
            <a:ext cx="1973178" cy="2240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E00B0D-CF93-81FE-2A2C-61BB4F4D3526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BCE58-CC6C-6370-7952-895D22D329A6}"/>
              </a:ext>
            </a:extLst>
          </p:cNvPr>
          <p:cNvSpPr txBox="1"/>
          <p:nvPr/>
        </p:nvSpPr>
        <p:spPr>
          <a:xfrm>
            <a:off x="1663604" y="619812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dirty="0">
                <a:latin typeface="Montserrat Light" panose="00000400000000000000" pitchFamily="50" charset="0"/>
              </a:rPr>
              <a:t>Single-family home</a:t>
            </a:r>
          </a:p>
        </p:txBody>
      </p:sp>
      <p:pic>
        <p:nvPicPr>
          <p:cNvPr id="2" name="Picture 1" descr="A close-up of a word&#10;&#10;Description automatically generated">
            <a:extLst>
              <a:ext uri="{FF2B5EF4-FFF2-40B4-BE49-F238E27FC236}">
                <a16:creationId xmlns:a16="http://schemas.microsoft.com/office/drawing/2014/main" id="{448BAB45-FB99-07AB-5D17-81BD922A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18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057" y="454467"/>
            <a:ext cx="1953927" cy="234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30E11-54CE-E0AF-CE40-F87CDBBA4517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9CC19-745E-68C6-9E8F-F4F867CA2153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8650ED-1129-2952-A5EE-75AFDF923F06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34BDCA-E467-71FC-B709-E76CB259057A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5AF2F2-CA5F-1062-BFDB-EE884FE77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C4FDF9-A234-B74A-1577-C567F14650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318" y="4783756"/>
            <a:ext cx="2014852" cy="1876031"/>
          </a:xfrm>
          <a:prstGeom prst="rect">
            <a:avLst/>
          </a:prstGeom>
        </p:spPr>
      </p:pic>
      <p:pic>
        <p:nvPicPr>
          <p:cNvPr id="2" name="Picture 1" descr="A close-up of a word&#10;&#10;Description automatically generated">
            <a:extLst>
              <a:ext uri="{FF2B5EF4-FFF2-40B4-BE49-F238E27FC236}">
                <a16:creationId xmlns:a16="http://schemas.microsoft.com/office/drawing/2014/main" id="{98D67EFC-EC18-F3B7-C48F-9D1456D2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9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353" y="454467"/>
            <a:ext cx="1549666" cy="234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74616-975C-C73A-F073-94F6ED8CF37D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5B74B-2058-602F-802E-13D5B5C37C4F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5D38EF-91AF-90DE-29EA-CE78AD5A7443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F62F27-5E3C-2B17-EC1A-9EDA03B44050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59CE60-0C2F-C22C-0BAB-8BED1C517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6188E-B823-3A51-CC05-9FBA24C2D8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368" y="4716378"/>
            <a:ext cx="1838426" cy="1943409"/>
          </a:xfrm>
          <a:prstGeom prst="rect">
            <a:avLst/>
          </a:prstGeom>
        </p:spPr>
      </p:pic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4E9683C2-29F1-0BB3-97FD-4B0216774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5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4771" y="454467"/>
            <a:ext cx="1827998" cy="2790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3BE67-312D-93C2-82ED-B3BC6076EF4B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D2BDB-3C50-8D9F-0E40-ECAE04A38F5C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710467-46AC-3AB1-4D9A-782F8760E6E8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FF9EA3-56CF-B7B8-5922-46FAC9985064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FA6D2A-8D1D-5CD3-2681-010732345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89088BE-0F7B-648A-5B44-350E5D2EFC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657" y="3244468"/>
            <a:ext cx="2550695" cy="1520037"/>
          </a:xfrm>
          <a:prstGeom prst="rect">
            <a:avLst/>
          </a:prstGeom>
        </p:spPr>
      </p:pic>
      <p:pic>
        <p:nvPicPr>
          <p:cNvPr id="2" name="Picture 1" descr="A close-up of a word&#10;&#10;Description automatically generated">
            <a:extLst>
              <a:ext uri="{FF2B5EF4-FFF2-40B4-BE49-F238E27FC236}">
                <a16:creationId xmlns:a16="http://schemas.microsoft.com/office/drawing/2014/main" id="{184DE15E-5995-9F9E-2D8F-25BAC82B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95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88B94B-88C5-E597-96A2-6E00873EA754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35E1F0-6DC5-40D9-2C40-BE642D03456A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F769F0-800A-A7CC-990D-9F7654C8B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2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BDDEFA-1C9E-482D-D33C-4708A9E33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41E2A4-2C2A-4623-7B2F-140142D71975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8D6FF-6A7B-D6B6-EC5F-05C4B3B97B18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EA111B-6347-1ED0-ADC3-6F42F68ACB3F}"/>
              </a:ext>
            </a:extLst>
          </p:cNvPr>
          <p:cNvSpPr txBox="1"/>
          <p:nvPr/>
        </p:nvSpPr>
        <p:spPr>
          <a:xfrm>
            <a:off x="1671626" y="621256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dirty="0">
                <a:latin typeface="Montserrat Light" panose="00000400000000000000" pitchFamily="50" charset="0"/>
              </a:rPr>
              <a:t>Single-family home</a:t>
            </a: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DCF99FFD-C797-9FBB-2FC3-8CB5B85C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56883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8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F088-36F1-C59D-E9A7-9F5F9F6A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65125"/>
            <a:ext cx="11579087" cy="2202584"/>
          </a:xfrm>
        </p:spPr>
        <p:txBody>
          <a:bodyPr/>
          <a:lstStyle/>
          <a:p>
            <a:r>
              <a:rPr lang="en-US" sz="4400" dirty="0"/>
              <a:t>Allowing middle housing is an important strategy to </a:t>
            </a:r>
            <a:r>
              <a:rPr lang="en-US" sz="4400" b="1" dirty="0">
                <a:solidFill>
                  <a:schemeClr val="accent2"/>
                </a:solidFill>
              </a:rPr>
              <a:t>increase housing options</a:t>
            </a:r>
            <a:r>
              <a:rPr lang="en-US" sz="4400" dirty="0"/>
              <a:t>.</a:t>
            </a:r>
            <a:br>
              <a:rPr lang="en-US" sz="4400" dirty="0">
                <a:solidFill>
                  <a:schemeClr val="accent2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2E9E4-086F-EADC-D51B-0C839CAE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3" y="2419927"/>
            <a:ext cx="11579087" cy="3757036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/>
              <a:t>It is hard to predict the future, but we know what the market is currently producing.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/>
              <a:t>Middle Housing enables a variety of household types to find suitable homes in the community.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/>
              <a:t>Middle Housing options can offer homeownership opportunities, particularly entry level homeownership.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96E6-028F-58C9-304C-9ECE3B55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7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E72E-B8E0-C040-1032-C5AC9794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6C249-6434-2CE9-985F-A7EAE557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BD12C3-C7F1-4B98-F6B4-031C32F04196}"/>
              </a:ext>
            </a:extLst>
          </p:cNvPr>
          <p:cNvSpPr/>
          <p:nvPr/>
        </p:nvSpPr>
        <p:spPr>
          <a:xfrm>
            <a:off x="631187" y="2281930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0FFBA-1477-F6BD-3DFD-1867FBFE6C61}"/>
              </a:ext>
            </a:extLst>
          </p:cNvPr>
          <p:cNvSpPr txBox="1"/>
          <p:nvPr/>
        </p:nvSpPr>
        <p:spPr>
          <a:xfrm>
            <a:off x="1266092" y="2281930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is middle housing?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83B8F-E42D-1042-4A8C-4B146BB1823D}"/>
              </a:ext>
            </a:extLst>
          </p:cNvPr>
          <p:cNvSpPr/>
          <p:nvPr/>
        </p:nvSpPr>
        <p:spPr>
          <a:xfrm>
            <a:off x="631187" y="3098755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9C082-15ED-DD3F-D4F1-02A81CC09497}"/>
              </a:ext>
            </a:extLst>
          </p:cNvPr>
          <p:cNvSpPr txBox="1"/>
          <p:nvPr/>
        </p:nvSpPr>
        <p:spPr>
          <a:xfrm>
            <a:off x="1266092" y="3098755"/>
            <a:ext cx="6473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Why is middle housing important?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9710B9-DEDD-7BB2-8657-931894D36807}"/>
              </a:ext>
            </a:extLst>
          </p:cNvPr>
          <p:cNvSpPr/>
          <p:nvPr/>
        </p:nvSpPr>
        <p:spPr>
          <a:xfrm>
            <a:off x="631187" y="3915580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504CF-6082-7BE4-2FE3-5780272FB50A}"/>
              </a:ext>
            </a:extLst>
          </p:cNvPr>
          <p:cNvSpPr txBox="1"/>
          <p:nvPr/>
        </p:nvSpPr>
        <p:spPr>
          <a:xfrm>
            <a:off x="1266092" y="3915580"/>
            <a:ext cx="963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will middle housing change my neighborhood?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DDF959-62B9-DCB8-C61F-3D03472705EF}"/>
              </a:ext>
            </a:extLst>
          </p:cNvPr>
          <p:cNvSpPr/>
          <p:nvPr/>
        </p:nvSpPr>
        <p:spPr>
          <a:xfrm>
            <a:off x="631187" y="4732404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B39D3-4FE8-1510-C5FB-8C5850C21946}"/>
              </a:ext>
            </a:extLst>
          </p:cNvPr>
          <p:cNvSpPr txBox="1"/>
          <p:nvPr/>
        </p:nvSpPr>
        <p:spPr>
          <a:xfrm>
            <a:off x="1266092" y="4732404"/>
            <a:ext cx="974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is [city name] doing to address housing needs?</a:t>
            </a:r>
          </a:p>
        </p:txBody>
      </p:sp>
    </p:spTree>
    <p:extLst>
      <p:ext uri="{BB962C8B-B14F-4D97-AF65-F5344CB8AC3E}">
        <p14:creationId xmlns:p14="http://schemas.microsoft.com/office/powerpoint/2010/main" val="240703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E5BE-3D16-FEDF-E476-3FF64954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types of housing will be needed to make housing </a:t>
            </a:r>
            <a:r>
              <a:rPr lang="en-US" b="1" dirty="0">
                <a:solidFill>
                  <a:schemeClr val="accent2"/>
                </a:solidFill>
              </a:rPr>
              <a:t>more affordable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A61E-F27A-831D-E3CD-22456151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5" y="1825625"/>
            <a:ext cx="4367610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Local government does not build housing, it establishes rules on what can be built and where.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Current regulations prevent homebuilders from innovating in response to market demand.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Housing growth has not kept up with job growth: the solution is </a:t>
            </a:r>
            <a:r>
              <a:rPr lang="en-US" sz="2000" b="1" dirty="0">
                <a:solidFill>
                  <a:schemeClr val="accent2"/>
                </a:solidFill>
              </a:rPr>
              <a:t>more housing.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49FAF-7917-8799-3D93-6EB42B8F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B09AD-FE98-237E-6C8F-00231D136DF7}"/>
              </a:ext>
            </a:extLst>
          </p:cNvPr>
          <p:cNvSpPr txBox="1"/>
          <p:nvPr/>
        </p:nvSpPr>
        <p:spPr>
          <a:xfrm>
            <a:off x="10681099" y="1956430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Zillow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6EEAB-7F99-58B5-E596-925C20D65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785" y="2149407"/>
            <a:ext cx="7516191" cy="2357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A0047-552B-38FC-DD30-8BC056BEFF96}"/>
              </a:ext>
            </a:extLst>
          </p:cNvPr>
          <p:cNvSpPr txBox="1"/>
          <p:nvPr/>
        </p:nvSpPr>
        <p:spPr>
          <a:xfrm>
            <a:off x="4867543" y="4487778"/>
            <a:ext cx="23606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$872,500 ($286/</a:t>
            </a:r>
            <a:r>
              <a:rPr lang="en-US" sz="1400" b="1" dirty="0" err="1"/>
              <a:t>s.f.</a:t>
            </a:r>
            <a:r>
              <a:rPr lang="en-US" sz="1400" b="1" dirty="0"/>
              <a:t>)</a:t>
            </a:r>
          </a:p>
          <a:p>
            <a:pPr algn="ctr"/>
            <a:r>
              <a:rPr lang="en-US" sz="1400" dirty="0"/>
              <a:t>3,054 </a:t>
            </a:r>
            <a:r>
              <a:rPr lang="en-US" sz="1400" dirty="0" err="1"/>
              <a:t>s.f.</a:t>
            </a:r>
            <a:endParaRPr lang="en-US" sz="1400" dirty="0"/>
          </a:p>
          <a:p>
            <a:pPr algn="ctr"/>
            <a:r>
              <a:rPr lang="en-US" sz="1400" dirty="0"/>
              <a:t>3 bedrooms</a:t>
            </a:r>
          </a:p>
          <a:p>
            <a:pPr algn="ctr"/>
            <a:r>
              <a:rPr lang="en-US" sz="1400" dirty="0"/>
              <a:t>13,503 </a:t>
            </a:r>
            <a:r>
              <a:rPr lang="en-US" sz="1400" dirty="0" err="1"/>
              <a:t>s.f.</a:t>
            </a:r>
            <a:r>
              <a:rPr lang="en-US" sz="1400" dirty="0"/>
              <a:t> lot</a:t>
            </a: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Built in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59F1C-6F85-7E4D-023A-898DDF4C7181}"/>
              </a:ext>
            </a:extLst>
          </p:cNvPr>
          <p:cNvSpPr txBox="1"/>
          <p:nvPr/>
        </p:nvSpPr>
        <p:spPr>
          <a:xfrm>
            <a:off x="7285581" y="4487778"/>
            <a:ext cx="23606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$369,000 ($279/</a:t>
            </a:r>
            <a:r>
              <a:rPr lang="en-US" sz="1400" b="1" dirty="0" err="1"/>
              <a:t>s.f.</a:t>
            </a:r>
            <a:r>
              <a:rPr lang="en-US" sz="1400" b="1" dirty="0"/>
              <a:t>)</a:t>
            </a:r>
          </a:p>
          <a:p>
            <a:pPr algn="ctr"/>
            <a:r>
              <a:rPr lang="en-US" sz="1400" dirty="0"/>
              <a:t>1,319 </a:t>
            </a:r>
            <a:r>
              <a:rPr lang="en-US" sz="1400" dirty="0" err="1"/>
              <a:t>s.f.</a:t>
            </a:r>
            <a:r>
              <a:rPr lang="en-US" sz="1400" dirty="0"/>
              <a:t> each</a:t>
            </a:r>
          </a:p>
          <a:p>
            <a:pPr algn="ctr"/>
            <a:r>
              <a:rPr lang="en-US" sz="1400" dirty="0"/>
              <a:t>2 units with 3 bedrooms</a:t>
            </a:r>
          </a:p>
          <a:p>
            <a:pPr algn="ctr"/>
            <a:r>
              <a:rPr lang="en-US" sz="1400" dirty="0"/>
              <a:t>12,632 </a:t>
            </a:r>
            <a:r>
              <a:rPr lang="en-US" sz="1400" dirty="0" err="1"/>
              <a:t>s.f.</a:t>
            </a:r>
            <a:r>
              <a:rPr lang="en-US" sz="1400" dirty="0"/>
              <a:t> lot</a:t>
            </a: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Built in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5B592-321B-1FD1-7498-F0B517440A3E}"/>
              </a:ext>
            </a:extLst>
          </p:cNvPr>
          <p:cNvSpPr txBox="1"/>
          <p:nvPr/>
        </p:nvSpPr>
        <p:spPr>
          <a:xfrm>
            <a:off x="9783215" y="4487777"/>
            <a:ext cx="23606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$398,000 ($372/</a:t>
            </a:r>
            <a:r>
              <a:rPr lang="en-US" sz="1400" b="1" dirty="0" err="1"/>
              <a:t>s.f.</a:t>
            </a:r>
            <a:r>
              <a:rPr lang="en-US" sz="1400" b="1" dirty="0"/>
              <a:t>)</a:t>
            </a:r>
          </a:p>
          <a:p>
            <a:pPr algn="ctr"/>
            <a:r>
              <a:rPr lang="en-US" sz="1400" dirty="0"/>
              <a:t>1,068 </a:t>
            </a:r>
            <a:r>
              <a:rPr lang="en-US" sz="1400" dirty="0" err="1"/>
              <a:t>s.f.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2 bedrooms</a:t>
            </a:r>
          </a:p>
          <a:p>
            <a:pPr algn="ctr"/>
            <a:r>
              <a:rPr lang="en-US" sz="1400" dirty="0"/>
              <a:t>3,367 </a:t>
            </a:r>
            <a:r>
              <a:rPr lang="en-US" sz="1400" dirty="0" err="1"/>
              <a:t>s.f.</a:t>
            </a:r>
            <a:r>
              <a:rPr lang="en-US" sz="1400" dirty="0"/>
              <a:t> lot</a:t>
            </a: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Built in 2020</a:t>
            </a:r>
          </a:p>
        </p:txBody>
      </p:sp>
    </p:spTree>
    <p:extLst>
      <p:ext uri="{BB962C8B-B14F-4D97-AF65-F5344CB8AC3E}">
        <p14:creationId xmlns:p14="http://schemas.microsoft.com/office/powerpoint/2010/main" val="427698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2174D0-0EB7-40CF-8FB6-D42063B86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065D4F-7A1C-498E-B6ED-C1BAC28D2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2957665"/>
            <a:ext cx="11053637" cy="31895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+mj-lt"/>
                <a:cs typeface="Segoe UI" panose="020B0502040204020203" pitchFamily="34" charset="0"/>
              </a:rPr>
              <a:t>How will middle housing change my neighborhood?</a:t>
            </a:r>
            <a:endParaRPr lang="en-US" sz="7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6857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696E-E5D9-D22B-0269-4C6BF801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have changed and will continue to change.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FE35-361B-3E46-7CCB-4A75DB29F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/>
              <a:t>Neighborhoods are meant to change as community needs change.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Development standards regulate development on topics like parking requirements, building height, setbacks, impervious surfaces, and architectural design. 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Where middle housing is allowed, it must still meet city development standards.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17682-1FDE-26BC-9EBE-ACD45CBE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58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Current single-family neighborhood.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315CAD3C-7001-7623-0B74-12FF4E30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05" y="519746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6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58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 building is replaced, another modified.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35A3D6A1-B17F-A9BE-4B20-A42639C2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05" y="519746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42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58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Continued change over time.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9176DA58-D776-829D-6945-673F06D5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05" y="519746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2752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Increased variety over time.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A6AC31E5-B3C1-4B96-9238-DB45EE817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05" y="519746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00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481FE-B521-4BB7-886B-417EB810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27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07FF9C-589D-B939-F128-F48780DDD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14" y="3183118"/>
            <a:ext cx="6480610" cy="294462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481B7A4-6651-5842-C3E9-2D3C4655F0BE}"/>
              </a:ext>
            </a:extLst>
          </p:cNvPr>
          <p:cNvSpPr txBox="1">
            <a:spLocks/>
          </p:cNvSpPr>
          <p:nvPr/>
        </p:nvSpPr>
        <p:spPr>
          <a:xfrm>
            <a:off x="298174" y="3072761"/>
            <a:ext cx="4986686" cy="3556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5175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804863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›"/>
              <a:defRPr sz="1800" kern="1200">
                <a:solidFill>
                  <a:schemeClr val="accent1"/>
                </a:solidFill>
                <a:latin typeface="Montserrat" panose="02000505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Some middle housing types can be a similar building size as single-family houses</a:t>
            </a:r>
          </a:p>
          <a:p>
            <a:pPr>
              <a:lnSpc>
                <a:spcPct val="110000"/>
              </a:lnSpc>
            </a:pPr>
            <a:r>
              <a:rPr lang="en-US" dirty="0"/>
              <a:t>Cities can use development regulations to control for height, setbacks, design, etc.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0BDD3-6704-8339-DB95-BD2B0F031B5D}"/>
              </a:ext>
            </a:extLst>
          </p:cNvPr>
          <p:cNvSpPr txBox="1"/>
          <p:nvPr/>
        </p:nvSpPr>
        <p:spPr>
          <a:xfrm>
            <a:off x="6232792" y="5758409"/>
            <a:ext cx="223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TWO HOMES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35355-F6A5-C53E-D966-ACF2321B9772}"/>
              </a:ext>
            </a:extLst>
          </p:cNvPr>
          <p:cNvSpPr txBox="1"/>
          <p:nvPr/>
        </p:nvSpPr>
        <p:spPr>
          <a:xfrm>
            <a:off x="9948444" y="5758409"/>
            <a:ext cx="155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ONE HOME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6F849-75AF-F783-CCAB-8B49EE25314C}"/>
              </a:ext>
            </a:extLst>
          </p:cNvPr>
          <p:cNvSpPr txBox="1"/>
          <p:nvPr/>
        </p:nvSpPr>
        <p:spPr>
          <a:xfrm>
            <a:off x="5402314" y="6182871"/>
            <a:ext cx="26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Example from Portland, Oregon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6EFF5335-CB18-EBC3-D93B-0F1C0AC1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6" y="508587"/>
            <a:ext cx="11579087" cy="202371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400" dirty="0"/>
              <a:t>Allowing middle housing doesn’t necessarily </a:t>
            </a:r>
            <a:r>
              <a:rPr lang="en-US" sz="4400" b="1" dirty="0">
                <a:solidFill>
                  <a:schemeClr val="accent2"/>
                </a:solidFill>
              </a:rPr>
              <a:t>change the scale </a:t>
            </a:r>
            <a:r>
              <a:rPr lang="en-US" sz="4400" dirty="0"/>
              <a:t>of buildings that can be built.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5534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1EB98-51CC-D89F-7F25-F061EFE1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386BD-BD66-2A32-E386-EA18BCE52E33}"/>
              </a:ext>
            </a:extLst>
          </p:cNvPr>
          <p:cNvSpPr txBox="1"/>
          <p:nvPr/>
        </p:nvSpPr>
        <p:spPr>
          <a:xfrm>
            <a:off x="526847" y="4598896"/>
            <a:ext cx="3246120" cy="141577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noAutofit/>
          </a:bodyPr>
          <a:lstStyle/>
          <a:p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Many existing houses, especially older homes, are smaller than the development code allows.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F3873-8CF0-0DDD-B2FA-FB47435CD570}"/>
              </a:ext>
            </a:extLst>
          </p:cNvPr>
          <p:cNvSpPr txBox="1"/>
          <p:nvPr/>
        </p:nvSpPr>
        <p:spPr>
          <a:xfrm>
            <a:off x="4518282" y="4598896"/>
            <a:ext cx="3246120" cy="141732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noAutofit/>
          </a:bodyPr>
          <a:lstStyle/>
          <a:p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Single-family homes have become larger over time. When new houses are built, they are often built closer to the maximum size allowed.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0FEB0-9D2D-5619-B6C7-A274C4CF0376}"/>
              </a:ext>
            </a:extLst>
          </p:cNvPr>
          <p:cNvSpPr txBox="1"/>
          <p:nvPr/>
        </p:nvSpPr>
        <p:spPr>
          <a:xfrm>
            <a:off x="8487046" y="4545997"/>
            <a:ext cx="3246120" cy="141577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noAutofit/>
          </a:bodyPr>
          <a:lstStyle/>
          <a:p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Allowing missing middle housing does not change </a:t>
            </a: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size maximums but allows more than one unit in the same space. </a:t>
            </a:r>
            <a:endParaRPr lang="en-US" sz="1600" u="none" strike="noStrike" kern="0" spc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A7654CA-0D08-5007-B03D-D1334B310295}"/>
              </a:ext>
            </a:extLst>
          </p:cNvPr>
          <p:cNvSpPr/>
          <p:nvPr/>
        </p:nvSpPr>
        <p:spPr>
          <a:xfrm rot="7905095">
            <a:off x="3703539" y="5365570"/>
            <a:ext cx="914400" cy="914400"/>
          </a:xfrm>
          <a:prstGeom prst="arc">
            <a:avLst>
              <a:gd name="adj1" fmla="val 15904087"/>
              <a:gd name="adj2" fmla="val 587871"/>
            </a:avLst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B1638-358E-2AB8-54C7-E0041B64F9D7}"/>
              </a:ext>
            </a:extLst>
          </p:cNvPr>
          <p:cNvSpPr txBox="1"/>
          <p:nvPr/>
        </p:nvSpPr>
        <p:spPr>
          <a:xfrm>
            <a:off x="2804253" y="6299033"/>
            <a:ext cx="271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Currently allowed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A915AE2-AC66-0D85-CBAD-EE1110F69773}"/>
              </a:ext>
            </a:extLst>
          </p:cNvPr>
          <p:cNvSpPr/>
          <p:nvPr/>
        </p:nvSpPr>
        <p:spPr>
          <a:xfrm rot="7905095">
            <a:off x="7668524" y="5341821"/>
            <a:ext cx="914400" cy="914400"/>
          </a:xfrm>
          <a:prstGeom prst="arc">
            <a:avLst>
              <a:gd name="adj1" fmla="val 15904087"/>
              <a:gd name="adj2" fmla="val 587871"/>
            </a:avLst>
          </a:prstGeom>
          <a:ln w="28575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041DB-7C53-0BA4-39CD-A44C08C3A38B}"/>
              </a:ext>
            </a:extLst>
          </p:cNvPr>
          <p:cNvSpPr txBox="1"/>
          <p:nvPr/>
        </p:nvSpPr>
        <p:spPr>
          <a:xfrm>
            <a:off x="6287179" y="6304313"/>
            <a:ext cx="367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Allowing middle housing will create more housing options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FA2A7-F8D6-5C06-E021-E632EFD0BDEC}"/>
              </a:ext>
            </a:extLst>
          </p:cNvPr>
          <p:cNvSpPr txBox="1"/>
          <p:nvPr/>
        </p:nvSpPr>
        <p:spPr>
          <a:xfrm>
            <a:off x="294669" y="97650"/>
            <a:ext cx="11460358" cy="128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/>
                </a:solidFill>
                <a:latin typeface="Montserrat" panose="02000505000000020004" pitchFamily="2" charset="0"/>
              </a:rPr>
              <a:t>Existing homes </a:t>
            </a:r>
            <a:r>
              <a:rPr lang="en-US" sz="2400" dirty="0">
                <a:latin typeface="Montserrat" panose="02000505000000020004" pitchFamily="2" charset="0"/>
              </a:rPr>
              <a:t>in your neighborhood are likely smaller than the maximum size allowed. Whether middle housing is allowed or not, bigger buildings will likely be developed.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9493E-3DA7-DBF2-5037-7EC6F0A1AE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62" t="-5640"/>
          <a:stretch/>
        </p:blipFill>
        <p:spPr>
          <a:xfrm>
            <a:off x="154005" y="1200818"/>
            <a:ext cx="3545438" cy="3228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5A0903-4425-30E3-E388-95AA7C8D8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9"/>
          <a:stretch/>
        </p:blipFill>
        <p:spPr>
          <a:xfrm>
            <a:off x="4430900" y="1200818"/>
            <a:ext cx="3187895" cy="3228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DF090-F281-8289-D7D8-4D4907499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9"/>
          <a:stretch/>
        </p:blipFill>
        <p:spPr>
          <a:xfrm>
            <a:off x="8487046" y="1145924"/>
            <a:ext cx="3085324" cy="3228801"/>
          </a:xfrm>
          <a:prstGeom prst="rect">
            <a:avLst/>
          </a:prstGeom>
        </p:spPr>
      </p:pic>
      <p:pic>
        <p:nvPicPr>
          <p:cNvPr id="5" name="Picture 4" descr="A close-up of a word&#10;&#10;Description automatically generated">
            <a:extLst>
              <a:ext uri="{FF2B5EF4-FFF2-40B4-BE49-F238E27FC236}">
                <a16:creationId xmlns:a16="http://schemas.microsoft.com/office/drawing/2014/main" id="{B3B624CE-92A5-97E3-9437-EDECE0E6C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081" y="609212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40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8AF26-D240-FE1B-A971-9A73F733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that have allowed middle housing have seen </a:t>
            </a:r>
            <a:r>
              <a:rPr lang="en-US" b="1" dirty="0">
                <a:solidFill>
                  <a:schemeClr val="accent2"/>
                </a:solidFill>
              </a:rPr>
              <a:t>incremental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EAB20-9783-DF5A-BF3E-87CCA8546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2558473"/>
            <a:ext cx="10897048" cy="361849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Cities that have legalized middle housing types have increased the variety of new housing, though only modest upticks in number of middle housing units. </a:t>
            </a:r>
          </a:p>
          <a:p>
            <a:pPr>
              <a:lnSpc>
                <a:spcPct val="110000"/>
              </a:lnSpc>
            </a:pPr>
            <a:r>
              <a:rPr lang="en-US" dirty="0"/>
              <a:t>Most of the new housing is still single-family or apartment units.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979FA-5322-7FC3-624D-0A8807BE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1EC4-F69C-8787-405F-D3AD54C4F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meeting is part of a grant-funded project (Washington State Department of Commerce Middle Housing Grant)</a:t>
            </a:r>
          </a:p>
          <a:p>
            <a:r>
              <a:rPr lang="en-US" dirty="0"/>
              <a:t>Collaboration between Milton, University Place, Fife, Gig Harbor, and Edgewood</a:t>
            </a:r>
          </a:p>
          <a:p>
            <a:pPr lvl="1"/>
            <a:r>
              <a:rPr lang="en-US" dirty="0"/>
              <a:t>These cities are part of a larger housing affordability partnership: South Sound Housing Affordability Partners (</a:t>
            </a:r>
            <a:r>
              <a:rPr lang="en-US" dirty="0" err="1"/>
              <a:t>SSHA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³</a:t>
            </a:r>
            <a:r>
              <a:rPr lang="en-US" dirty="0" err="1"/>
              <a:t>P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D90D307-9720-4DC4-2404-AF284175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05" y="4654969"/>
            <a:ext cx="3657600" cy="10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F5D3ED-7274-8BD5-708C-75BDA5B1007A}"/>
              </a:ext>
            </a:extLst>
          </p:cNvPr>
          <p:cNvCxnSpPr/>
          <p:nvPr/>
        </p:nvCxnSpPr>
        <p:spPr>
          <a:xfrm>
            <a:off x="4595029" y="4654969"/>
            <a:ext cx="0" cy="113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SEPA Housing Toolkit by Pierce County - Issuu">
            <a:extLst>
              <a:ext uri="{FF2B5EF4-FFF2-40B4-BE49-F238E27FC236}">
                <a16:creationId xmlns:a16="http://schemas.microsoft.com/office/drawing/2014/main" id="{B398D23B-95E3-CADF-4988-5259CB1E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134" y="4123760"/>
            <a:ext cx="3382239" cy="19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89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BF2B-4643-4400-BC50-C93BFD5F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48" y="365125"/>
            <a:ext cx="11579087" cy="1325563"/>
          </a:xfrm>
        </p:spPr>
        <p:txBody>
          <a:bodyPr/>
          <a:lstStyle/>
          <a:p>
            <a:r>
              <a:rPr lang="en-US" sz="4000" dirty="0"/>
              <a:t>Allowing middle housing will not necessarily increase </a:t>
            </a:r>
            <a:r>
              <a:rPr lang="en-US" sz="4000" b="1" dirty="0">
                <a:solidFill>
                  <a:schemeClr val="accent2"/>
                </a:solidFill>
              </a:rPr>
              <a:t>property values</a:t>
            </a:r>
            <a:r>
              <a:rPr lang="en-US" sz="40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8E7-5493-4D6D-823F-52EF66B48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Property values are based on your land, structure(s), and market conditions.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Allowing missing middle housing is associated with potential land value increases on lots that are suitable for redevelopment.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Reinvestment into existing neighborhoods can improve the infrastructure for everyone, including sidewalks, transportation improvements, neighborhood-based services.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New investment into development and amenities will increase property values.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Washington State and Pierce County offer </a:t>
            </a:r>
            <a:r>
              <a:rPr lang="en-US" sz="2000" b="1" dirty="0"/>
              <a:t>property tax relief programs to senior citizens, disabled persons, households with limited income, widows, and widowers of veterans.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Households at risk of losing their home due to property tax increases may be eligible for property tax exemptions or relief. 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EE227-86CA-4029-8CA1-BD20C71A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10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BF2B-4643-4400-BC50-C93BFD5F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48" y="365125"/>
            <a:ext cx="11579087" cy="1325563"/>
          </a:xfrm>
        </p:spPr>
        <p:txBody>
          <a:bodyPr/>
          <a:lstStyle/>
          <a:p>
            <a:r>
              <a:rPr lang="en-US" sz="4000" dirty="0"/>
              <a:t>Allowing middle housing will not necessarily increase </a:t>
            </a:r>
            <a:r>
              <a:rPr lang="en-US" sz="4000" b="1" dirty="0">
                <a:solidFill>
                  <a:schemeClr val="accent2"/>
                </a:solidFill>
              </a:rPr>
              <a:t>property values</a:t>
            </a:r>
            <a:r>
              <a:rPr lang="en-US" sz="40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8E7-5493-4D6D-823F-52EF66B48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Property values are based on your land, structure(s), and market conditions.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Allowing missing middle housing can increase land value for lots that are suitable for redevelopment. </a:t>
            </a:r>
          </a:p>
          <a:p>
            <a:r>
              <a:rPr lang="en-US" sz="2000" dirty="0"/>
              <a:t>Households at risk of losing their home due to property tax increases may be eligible for property tax exemptions or relief.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Washington State and Pierce County offer </a:t>
            </a:r>
            <a:r>
              <a:rPr lang="en-US" sz="2000" b="1" dirty="0"/>
              <a:t>property tax relief programs to senior citizens, disabled persons, households with limited income, widows, and widowers of veterans.</a:t>
            </a:r>
            <a:r>
              <a:rPr lang="en-US" sz="20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Reinvestment into existing neighborhoods can improve the infrastructure for everyone, including sidewalks, transportation improvements, neighborhood-based services. 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EE227-86CA-4029-8CA1-BD20C71A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4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Blueprint of a residential house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b="1" dirty="0">
                <a:solidFill>
                  <a:srgbClr val="FFFFFF"/>
                </a:solidFill>
                <a:latin typeface="+mj-lt"/>
              </a:rPr>
              <a:t>What is </a:t>
            </a:r>
            <a:r>
              <a:rPr lang="en-US" sz="7000" b="1" dirty="0">
                <a:solidFill>
                  <a:schemeClr val="accent4"/>
                </a:solidFill>
                <a:latin typeface="+mj-lt"/>
              </a:rPr>
              <a:t>[City Name] </a:t>
            </a:r>
            <a:r>
              <a:rPr lang="en-US" sz="7000" b="1" dirty="0">
                <a:solidFill>
                  <a:srgbClr val="FFFFFF"/>
                </a:solidFill>
                <a:latin typeface="+mj-lt"/>
              </a:rPr>
              <a:t>doing to address housing needs?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4193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SSHA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³</a:t>
            </a:r>
            <a:r>
              <a:rPr lang="en-US" dirty="0" err="1"/>
              <a:t>P</a:t>
            </a:r>
            <a:r>
              <a:rPr lang="en-US" dirty="0"/>
              <a:t> Middle Housing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1EC4-F69C-8787-405F-D3AD54C4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825624"/>
            <a:ext cx="7921802" cy="479338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[City] is collaborating with other cities and the South Sound Housing Affordability Partners (</a:t>
            </a:r>
            <a:r>
              <a:rPr lang="en-US" sz="2000" dirty="0" err="1"/>
              <a:t>SSHA³P</a:t>
            </a:r>
            <a:r>
              <a:rPr lang="en-US" sz="2000" dirty="0"/>
              <a:t>) to address housing needs in Pierce County.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Several cities received a grant to study areas most suitable for middle housing.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The City will use this information to inform potential updates to development regulations and zoning.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Middle housing must still meet city development standards such as parking minimums, impervious surface limits, height limits, and setbacks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6B700-0A75-7868-110C-6BA13B136254}"/>
              </a:ext>
            </a:extLst>
          </p:cNvPr>
          <p:cNvSpPr/>
          <p:nvPr/>
        </p:nvSpPr>
        <p:spPr>
          <a:xfrm>
            <a:off x="8353072" y="1573005"/>
            <a:ext cx="3835614" cy="4793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5B966-6515-EF44-D4BF-BD8D186A9BEA}"/>
              </a:ext>
            </a:extLst>
          </p:cNvPr>
          <p:cNvSpPr txBox="1"/>
          <p:nvPr/>
        </p:nvSpPr>
        <p:spPr>
          <a:xfrm>
            <a:off x="8884812" y="3327794"/>
            <a:ext cx="286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Placeholder for map of the city</a:t>
            </a:r>
          </a:p>
        </p:txBody>
      </p:sp>
    </p:spTree>
    <p:extLst>
      <p:ext uri="{BB962C8B-B14F-4D97-AF65-F5344CB8AC3E}">
        <p14:creationId xmlns:p14="http://schemas.microsoft.com/office/powerpoint/2010/main" val="1657847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1EC4-F69C-8787-405F-D3AD54C4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825625"/>
            <a:ext cx="7655188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The city is updating its comprehensive plan for 2024.</a:t>
            </a:r>
          </a:p>
          <a:p>
            <a:pPr>
              <a:lnSpc>
                <a:spcPct val="110000"/>
              </a:lnSpc>
            </a:pPr>
            <a:r>
              <a:rPr lang="en-US" dirty="0"/>
              <a:t>The comprehensive plan sets the vision and policies for the city over the next 20 years.</a:t>
            </a:r>
          </a:p>
          <a:p>
            <a:pPr>
              <a:lnSpc>
                <a:spcPct val="110000"/>
              </a:lnSpc>
            </a:pPr>
            <a:r>
              <a:rPr lang="en-US" dirty="0"/>
              <a:t>New state law (passed in 2021) requires cities to allow greater housing diversity in existing neighborhoods.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F98229-C129-C634-F080-6E76DAA38B87}"/>
              </a:ext>
            </a:extLst>
          </p:cNvPr>
          <p:cNvSpPr/>
          <p:nvPr/>
        </p:nvSpPr>
        <p:spPr>
          <a:xfrm>
            <a:off x="8268101" y="1578543"/>
            <a:ext cx="3923899" cy="4793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A5E9D-9ABF-E379-BB1C-D760676FF10E}"/>
              </a:ext>
            </a:extLst>
          </p:cNvPr>
          <p:cNvSpPr txBox="1"/>
          <p:nvPr/>
        </p:nvSpPr>
        <p:spPr>
          <a:xfrm>
            <a:off x="8884813" y="3166016"/>
            <a:ext cx="286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Place holder for City’s Timeline</a:t>
            </a:r>
          </a:p>
        </p:txBody>
      </p:sp>
    </p:spTree>
    <p:extLst>
      <p:ext uri="{BB962C8B-B14F-4D97-AF65-F5344CB8AC3E}">
        <p14:creationId xmlns:p14="http://schemas.microsoft.com/office/powerpoint/2010/main" val="177012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31" y="4754291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+mj-lt"/>
              </a:rPr>
              <a:t>What is Middle Housing?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B4276-5ECE-530C-7F70-6CB9EF3EC9FB}"/>
              </a:ext>
            </a:extLst>
          </p:cNvPr>
          <p:cNvSpPr txBox="1"/>
          <p:nvPr/>
        </p:nvSpPr>
        <p:spPr>
          <a:xfrm>
            <a:off x="-5213925" y="6596390"/>
            <a:ext cx="7729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Image from Sightline Institute</a:t>
            </a:r>
          </a:p>
        </p:txBody>
      </p:sp>
    </p:spTree>
    <p:extLst>
      <p:ext uri="{BB962C8B-B14F-4D97-AF65-F5344CB8AC3E}">
        <p14:creationId xmlns:p14="http://schemas.microsoft.com/office/powerpoint/2010/main" val="12970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2D4C-CFDD-B887-07BE-26229979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231777"/>
            <a:ext cx="11579087" cy="237632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Middle housing </a:t>
            </a:r>
            <a:r>
              <a:rPr lang="en-US" dirty="0"/>
              <a:t>is housing that falls between single-family houses and larger apartment buildings.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99456-2538-4AD7-1985-F5C6FABF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23B13E-DAC9-8330-67DE-1A269EA14FA3}"/>
              </a:ext>
            </a:extLst>
          </p:cNvPr>
          <p:cNvGrpSpPr/>
          <p:nvPr/>
        </p:nvGrpSpPr>
        <p:grpSpPr>
          <a:xfrm>
            <a:off x="1036510" y="2631732"/>
            <a:ext cx="3126132" cy="3925151"/>
            <a:chOff x="805503" y="2689977"/>
            <a:chExt cx="3126132" cy="3925151"/>
          </a:xfrm>
        </p:grpSpPr>
        <p:pic>
          <p:nvPicPr>
            <p:cNvPr id="5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3D02CF2-A241-9A26-D65F-FBE01A1DA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156" y="2689977"/>
              <a:ext cx="2311640" cy="20265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B764B5-06C7-F2C4-58C8-050531856FD9}"/>
                </a:ext>
              </a:extLst>
            </p:cNvPr>
            <p:cNvSpPr txBox="1"/>
            <p:nvPr/>
          </p:nvSpPr>
          <p:spPr>
            <a:xfrm>
              <a:off x="805503" y="4885424"/>
              <a:ext cx="3126132" cy="172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Single-family housing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Larger units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Low density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More expensive to build on a per-unit basis</a:t>
              </a:r>
            </a:p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CFF1FC-F12C-0334-21CE-CF272799A29B}"/>
              </a:ext>
            </a:extLst>
          </p:cNvPr>
          <p:cNvGrpSpPr/>
          <p:nvPr/>
        </p:nvGrpSpPr>
        <p:grpSpPr>
          <a:xfrm>
            <a:off x="7769682" y="2281870"/>
            <a:ext cx="3230774" cy="4275013"/>
            <a:chOff x="7538675" y="2340115"/>
            <a:chExt cx="3230774" cy="4275013"/>
          </a:xfrm>
        </p:grpSpPr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6A45861-6968-B044-1A19-23084DDF3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8675" y="2340115"/>
              <a:ext cx="2627290" cy="24582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6CDD3F-C76E-F8A8-4102-F07CA6FCE5A1}"/>
                </a:ext>
              </a:extLst>
            </p:cNvPr>
            <p:cNvSpPr txBox="1"/>
            <p:nvPr/>
          </p:nvSpPr>
          <p:spPr>
            <a:xfrm>
              <a:off x="7744260" y="4885424"/>
              <a:ext cx="3025189" cy="172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Multifamily housing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Smaller units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High density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Less expensive to build on a per-unit basis</a:t>
              </a:r>
            </a:p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17C54A-3F09-09B1-1C35-81FC46991C31}"/>
              </a:ext>
            </a:extLst>
          </p:cNvPr>
          <p:cNvGrpSpPr/>
          <p:nvPr/>
        </p:nvGrpSpPr>
        <p:grpSpPr>
          <a:xfrm>
            <a:off x="4403096" y="2415861"/>
            <a:ext cx="3126132" cy="3057649"/>
            <a:chOff x="3954094" y="2474106"/>
            <a:chExt cx="3126132" cy="30576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D07252-D697-A3D2-BA20-2E7FB8796DAE}"/>
                </a:ext>
              </a:extLst>
            </p:cNvPr>
            <p:cNvSpPr txBox="1"/>
            <p:nvPr/>
          </p:nvSpPr>
          <p:spPr>
            <a:xfrm>
              <a:off x="3954094" y="4885424"/>
              <a:ext cx="3126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MIDDLE HOUSING</a:t>
              </a:r>
              <a:endParaRPr lang="en-US" sz="1600" dirty="0">
                <a:solidFill>
                  <a:schemeClr val="accent2"/>
                </a:solidFill>
              </a:endParaRPr>
            </a:p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EA0130-6324-A81C-BF58-191A19BA7454}"/>
                </a:ext>
              </a:extLst>
            </p:cNvPr>
            <p:cNvGrpSpPr/>
            <p:nvPr/>
          </p:nvGrpSpPr>
          <p:grpSpPr>
            <a:xfrm>
              <a:off x="3954094" y="2474106"/>
              <a:ext cx="3126132" cy="2983418"/>
              <a:chOff x="3954094" y="2474106"/>
              <a:chExt cx="3126132" cy="2983418"/>
            </a:xfrm>
          </p:grpSpPr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5D34F09-4241-FC42-6C4C-7963AE83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9830" y="2474106"/>
                <a:ext cx="2846831" cy="2458246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B2ED64B-4ED3-8EE3-0B8F-92F48788F960}"/>
                  </a:ext>
                </a:extLst>
              </p:cNvPr>
              <p:cNvSpPr/>
              <p:nvPr/>
            </p:nvSpPr>
            <p:spPr>
              <a:xfrm>
                <a:off x="3954094" y="2689977"/>
                <a:ext cx="3126132" cy="2767547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0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09E6-5E4D-47ED-0B05-E51F52A94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3" y="1479729"/>
            <a:ext cx="7347533" cy="265891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Commonly built in Washington communities until the mid-20th century.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Architectural style, scale, and density of middle housing can be similar to single-family homes.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Promotes more efficient use of existing infrastructure and more walkable neighborhoods.</a:t>
            </a:r>
            <a:endParaRPr lang="en-US" dirty="0"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u="none" strike="noStrike" kern="0" spc="0" dirty="0">
              <a:solidFill>
                <a:srgbClr val="3F6075"/>
              </a:solidFill>
              <a:effectLst/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9A069-72B1-B2FF-A433-8C0740D3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picture containing sky, road, outdoor, house&#10;&#10;Description automatically generated">
            <a:extLst>
              <a:ext uri="{FF2B5EF4-FFF2-40B4-BE49-F238E27FC236}">
                <a16:creationId xmlns:a16="http://schemas.microsoft.com/office/drawing/2014/main" id="{CDB599FA-1AD0-25A0-2CE1-070E94431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185" y="4177942"/>
            <a:ext cx="2998532" cy="1999021"/>
          </a:xfrm>
          <a:prstGeom prst="rect">
            <a:avLst/>
          </a:prstGeom>
        </p:spPr>
      </p:pic>
      <p:pic>
        <p:nvPicPr>
          <p:cNvPr id="9" name="Picture 8" descr="A house with a large front yard&#10;&#10;Description automatically generated with low confidence">
            <a:extLst>
              <a:ext uri="{FF2B5EF4-FFF2-40B4-BE49-F238E27FC236}">
                <a16:creationId xmlns:a16="http://schemas.microsoft.com/office/drawing/2014/main" id="{3BEDC016-6DAD-F7AA-F108-CD0BAADC95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77943"/>
            <a:ext cx="2998532" cy="1999021"/>
          </a:xfrm>
          <a:prstGeom prst="rect">
            <a:avLst/>
          </a:prstGeom>
        </p:spPr>
      </p:pic>
      <p:pic>
        <p:nvPicPr>
          <p:cNvPr id="11" name="Picture 10" descr="A picture containing tree, grass, outdoor, house&#10;&#10;Description automatically generated">
            <a:extLst>
              <a:ext uri="{FF2B5EF4-FFF2-40B4-BE49-F238E27FC236}">
                <a16:creationId xmlns:a16="http://schemas.microsoft.com/office/drawing/2014/main" id="{117E1568-B366-03CB-0308-AEE8218FEB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9778" y="4177942"/>
            <a:ext cx="2998532" cy="1999021"/>
          </a:xfrm>
          <a:prstGeom prst="rect">
            <a:avLst/>
          </a:prstGeom>
        </p:spPr>
      </p:pic>
      <p:pic>
        <p:nvPicPr>
          <p:cNvPr id="13" name="Picture 12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C3E7A500-D055-C108-8E49-2D4C9FA1E7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593" y="4177942"/>
            <a:ext cx="2998532" cy="19990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F2134-C9FA-2B14-C0A5-AF1304B5C69E}"/>
              </a:ext>
            </a:extLst>
          </p:cNvPr>
          <p:cNvSpPr txBox="1"/>
          <p:nvPr/>
        </p:nvSpPr>
        <p:spPr>
          <a:xfrm>
            <a:off x="0" y="6181095"/>
            <a:ext cx="7729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Examples from Sightline Institute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4239AC-8DC6-DA9F-62A2-2D20DB29F78C}"/>
              </a:ext>
            </a:extLst>
          </p:cNvPr>
          <p:cNvSpPr txBox="1"/>
          <p:nvPr/>
        </p:nvSpPr>
        <p:spPr>
          <a:xfrm>
            <a:off x="9199778" y="916930"/>
            <a:ext cx="2998532" cy="314688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Townhouses</a:t>
            </a:r>
            <a:endParaRPr lang="en-US" sz="1600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plexes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riplexes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ourplexes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Sixplexes</a:t>
            </a:r>
            <a:endParaRPr lang="en-US" sz="1600" u="none" strike="noStrike" kern="0" spc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ourtyard buildings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ottage housing</a:t>
            </a:r>
            <a:endParaRPr lang="en-US" sz="1600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Live/work lofts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Mother-in-law units / Accessory Dwelling Units (ADUs)</a:t>
            </a:r>
            <a:endParaRPr lang="en-US" sz="1600" u="none" strike="noStrike" kern="0" spc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F40945-D629-A4C6-66FA-CA3DD2464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65126"/>
            <a:ext cx="11579087" cy="734684"/>
          </a:xfrm>
        </p:spPr>
        <p:txBody>
          <a:bodyPr/>
          <a:lstStyle/>
          <a:p>
            <a:r>
              <a:rPr lang="en-US" dirty="0"/>
              <a:t>More about </a:t>
            </a:r>
            <a:r>
              <a:rPr lang="en-US" b="1" dirty="0">
                <a:solidFill>
                  <a:schemeClr val="accent2"/>
                </a:solidFill>
              </a:rPr>
              <a:t>middle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57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+mj-lt"/>
              </a:rPr>
              <a:t>Why is Middle Housing important?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521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6" y="529871"/>
            <a:ext cx="11579087" cy="13255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Middle housing is one of many efforts to address </a:t>
            </a:r>
            <a:r>
              <a:rPr lang="en-US" b="1" dirty="0">
                <a:solidFill>
                  <a:schemeClr val="accent2"/>
                </a:solidFill>
              </a:rPr>
              <a:t>housing affordability </a:t>
            </a:r>
            <a:r>
              <a:rPr lang="en-US" dirty="0"/>
              <a:t>in Pierce County.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EF689E-2C89-878A-D34E-71EBF7CC9B7F}"/>
              </a:ext>
            </a:extLst>
          </p:cNvPr>
          <p:cNvGrpSpPr/>
          <p:nvPr/>
        </p:nvGrpSpPr>
        <p:grpSpPr>
          <a:xfrm>
            <a:off x="763475" y="2624455"/>
            <a:ext cx="11428525" cy="829741"/>
            <a:chOff x="763475" y="2522855"/>
            <a:chExt cx="11428525" cy="82974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2A51DFD-CF64-74AE-AB24-559118E80CF6}"/>
                </a:ext>
              </a:extLst>
            </p:cNvPr>
            <p:cNvSpPr/>
            <p:nvPr/>
          </p:nvSpPr>
          <p:spPr>
            <a:xfrm>
              <a:off x="763475" y="2522855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Renovation (House With Sparkles) with solid fill">
              <a:extLst>
                <a:ext uri="{FF2B5EF4-FFF2-40B4-BE49-F238E27FC236}">
                  <a16:creationId xmlns:a16="http://schemas.microsoft.com/office/drawing/2014/main" id="{B38E8458-FAE8-8B16-AA02-51265DA2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8005" y="2604619"/>
              <a:ext cx="695924" cy="6959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F6FDDD-C166-F492-0176-A0A4DDFCA7C8}"/>
                </a:ext>
              </a:extLst>
            </p:cNvPr>
            <p:cNvSpPr txBox="1"/>
            <p:nvPr/>
          </p:nvSpPr>
          <p:spPr>
            <a:xfrm>
              <a:off x="1592688" y="2763157"/>
              <a:ext cx="97313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Housing costs have risen 3x as fast as incomes over the past 10 years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E12803-A1F8-8EBE-86BC-85FBE76B2C2E}"/>
              </a:ext>
            </a:extLst>
          </p:cNvPr>
          <p:cNvGrpSpPr/>
          <p:nvPr/>
        </p:nvGrpSpPr>
        <p:grpSpPr>
          <a:xfrm>
            <a:off x="763475" y="3636381"/>
            <a:ext cx="11428525" cy="829741"/>
            <a:chOff x="763474" y="4607644"/>
            <a:chExt cx="11428525" cy="82974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0AC36-6AF4-D900-5017-83ADC5275899}"/>
                </a:ext>
              </a:extLst>
            </p:cNvPr>
            <p:cNvSpPr/>
            <p:nvPr/>
          </p:nvSpPr>
          <p:spPr>
            <a:xfrm>
              <a:off x="763474" y="4607644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Woman with kid with solid fill">
              <a:extLst>
                <a:ext uri="{FF2B5EF4-FFF2-40B4-BE49-F238E27FC236}">
                  <a16:creationId xmlns:a16="http://schemas.microsoft.com/office/drawing/2014/main" id="{041F5403-014F-1EC8-3E3B-481F30FE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3808" y="4674553"/>
              <a:ext cx="695924" cy="69592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6026CC-EA5B-EAA8-8206-E97322CE31F2}"/>
                </a:ext>
              </a:extLst>
            </p:cNvPr>
            <p:cNvSpPr txBox="1"/>
            <p:nvPr/>
          </p:nvSpPr>
          <p:spPr>
            <a:xfrm>
              <a:off x="1680066" y="4863109"/>
              <a:ext cx="99471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1 in 3 households spend more than 30% of their income on housing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2DBDF3-F7E7-24C1-90EC-7206405FA795}"/>
              </a:ext>
            </a:extLst>
          </p:cNvPr>
          <p:cNvGrpSpPr/>
          <p:nvPr/>
        </p:nvGrpSpPr>
        <p:grpSpPr>
          <a:xfrm>
            <a:off x="763475" y="4648307"/>
            <a:ext cx="11428525" cy="829741"/>
            <a:chOff x="763475" y="3543572"/>
            <a:chExt cx="11428525" cy="82974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5978351-BC5C-B5AF-1054-7F4E5334C0F7}"/>
                </a:ext>
              </a:extLst>
            </p:cNvPr>
            <p:cNvSpPr/>
            <p:nvPr/>
          </p:nvSpPr>
          <p:spPr>
            <a:xfrm>
              <a:off x="763475" y="3543572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Money outline">
              <a:extLst>
                <a:ext uri="{FF2B5EF4-FFF2-40B4-BE49-F238E27FC236}">
                  <a16:creationId xmlns:a16="http://schemas.microsoft.com/office/drawing/2014/main" id="{5E6B44C3-FDD7-565E-14FC-781B90792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8005" y="3597825"/>
              <a:ext cx="695924" cy="6959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D89984-8870-D961-7204-2DF389CC3D1B}"/>
                </a:ext>
              </a:extLst>
            </p:cNvPr>
            <p:cNvSpPr txBox="1"/>
            <p:nvPr/>
          </p:nvSpPr>
          <p:spPr>
            <a:xfrm>
              <a:off x="1592688" y="3771131"/>
              <a:ext cx="98186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About ½ of renters spend more than 30% of their income on rent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FF9346-4D11-0852-6583-B7B9BDA0A387}"/>
              </a:ext>
            </a:extLst>
          </p:cNvPr>
          <p:cNvGrpSpPr/>
          <p:nvPr/>
        </p:nvGrpSpPr>
        <p:grpSpPr>
          <a:xfrm>
            <a:off x="763475" y="5660234"/>
            <a:ext cx="11428525" cy="829741"/>
            <a:chOff x="763475" y="5660234"/>
            <a:chExt cx="11428525" cy="8297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D2D06B-63C9-6A31-A1E7-F0BD6A2F967B}"/>
                </a:ext>
              </a:extLst>
            </p:cNvPr>
            <p:cNvSpPr/>
            <p:nvPr/>
          </p:nvSpPr>
          <p:spPr>
            <a:xfrm>
              <a:off x="763475" y="5660234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Key with solid fill">
              <a:extLst>
                <a:ext uri="{FF2B5EF4-FFF2-40B4-BE49-F238E27FC236}">
                  <a16:creationId xmlns:a16="http://schemas.microsoft.com/office/drawing/2014/main" id="{4D1BAC84-F36A-E495-E0F9-CE1DEABD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6764" y="5759547"/>
              <a:ext cx="695924" cy="6959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1B32FF-8AD5-3C64-D237-BACDB5006F2E}"/>
                </a:ext>
              </a:extLst>
            </p:cNvPr>
            <p:cNvSpPr txBox="1"/>
            <p:nvPr/>
          </p:nvSpPr>
          <p:spPr>
            <a:xfrm>
              <a:off x="1609890" y="5730311"/>
              <a:ext cx="95661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To purchase an average home, you would have to make more than 1.5x the county median income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99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3DF4833F-3C30-A301-E6E0-0B897785D9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542" y="1234440"/>
            <a:ext cx="1463040" cy="2194560"/>
          </a:xfrm>
          <a:prstGeom prst="rect">
            <a:avLst/>
          </a:prstGeom>
        </p:spPr>
      </p:pic>
      <p:pic>
        <p:nvPicPr>
          <p:cNvPr id="12" name="Picture 11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1551A77-0133-0E36-E2F0-F2BDF4E5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546" y="3561530"/>
            <a:ext cx="2211195" cy="2103120"/>
          </a:xfrm>
          <a:prstGeom prst="rect">
            <a:avLst/>
          </a:prstGeom>
        </p:spPr>
      </p:pic>
      <p:pic>
        <p:nvPicPr>
          <p:cNvPr id="14" name="Picture 13" descr="A picture containing person, clothing, outdoor, sunglasses&#10;&#10;Description automatically generated">
            <a:extLst>
              <a:ext uri="{FF2B5EF4-FFF2-40B4-BE49-F238E27FC236}">
                <a16:creationId xmlns:a16="http://schemas.microsoft.com/office/drawing/2014/main" id="{D431E755-EC79-0A29-D750-CF5C0AE50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818" y="1234440"/>
            <a:ext cx="2151826" cy="2194560"/>
          </a:xfrm>
          <a:prstGeom prst="rect">
            <a:avLst/>
          </a:prstGeom>
        </p:spPr>
      </p:pic>
      <p:pic>
        <p:nvPicPr>
          <p:cNvPr id="20" name="Picture 19" descr="A group of women and a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3447011-FC5F-87E5-2548-855C52BED4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963" y="3558235"/>
            <a:ext cx="3154680" cy="2103120"/>
          </a:xfrm>
          <a:prstGeom prst="rect">
            <a:avLst/>
          </a:prstGeom>
        </p:spPr>
      </p:pic>
      <p:pic>
        <p:nvPicPr>
          <p:cNvPr id="22" name="Picture 21" descr="A person holding a baby&#10;&#10;Description automatically generated">
            <a:extLst>
              <a:ext uri="{FF2B5EF4-FFF2-40B4-BE49-F238E27FC236}">
                <a16:creationId xmlns:a16="http://schemas.microsoft.com/office/drawing/2014/main" id="{099BE1C6-057F-EF86-4118-D1D143FC1C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546" y="1234440"/>
            <a:ext cx="1645920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50D24-9C5D-5700-3689-42ADFA95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7" y="2615981"/>
            <a:ext cx="5998911" cy="1325563"/>
          </a:xfrm>
        </p:spPr>
        <p:txBody>
          <a:bodyPr/>
          <a:lstStyle/>
          <a:p>
            <a:r>
              <a:rPr lang="en-US" dirty="0"/>
              <a:t>Middle housing </a:t>
            </a:r>
            <a:r>
              <a:rPr lang="en-US" b="1" dirty="0">
                <a:solidFill>
                  <a:schemeClr val="accent2"/>
                </a:solidFill>
              </a:rPr>
              <a:t>serves housing needs not met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by single-family homes or large-scale multifamily development.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9D600-B311-3C72-740D-027B55F2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68D41-43E0-7537-F3C4-E41B200A6B13}"/>
              </a:ext>
            </a:extLst>
          </p:cNvPr>
          <p:cNvSpPr txBox="1"/>
          <p:nvPr/>
        </p:nvSpPr>
        <p:spPr>
          <a:xfrm>
            <a:off x="6192152" y="566135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 adults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B23CB-839C-EC41-39D8-0F898A4C4753}"/>
              </a:ext>
            </a:extLst>
          </p:cNvPr>
          <p:cNvSpPr txBox="1"/>
          <p:nvPr/>
        </p:nvSpPr>
        <p:spPr>
          <a:xfrm>
            <a:off x="8768963" y="5661355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Multigenerational</a:t>
            </a:r>
            <a:br>
              <a:rPr lang="en-US" dirty="0"/>
            </a:br>
            <a:r>
              <a:rPr lang="en-US" dirty="0"/>
              <a:t>households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7F047-D126-601C-0E38-DD56FA528058}"/>
              </a:ext>
            </a:extLst>
          </p:cNvPr>
          <p:cNvSpPr txBox="1"/>
          <p:nvPr/>
        </p:nvSpPr>
        <p:spPr>
          <a:xfrm>
            <a:off x="6305368" y="545237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Young </a:t>
            </a:r>
            <a:br>
              <a:rPr lang="en-US" dirty="0"/>
            </a:br>
            <a:r>
              <a:rPr lang="en-US" dirty="0"/>
              <a:t>families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DEB87-F64F-E1F8-5A24-D303A2C927CB}"/>
              </a:ext>
            </a:extLst>
          </p:cNvPr>
          <p:cNvSpPr txBox="1"/>
          <p:nvPr/>
        </p:nvSpPr>
        <p:spPr>
          <a:xfrm>
            <a:off x="9781629" y="545237"/>
            <a:ext cx="17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First-time homebuyers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3931B-4E85-F9F7-3289-3591DD92667D}"/>
              </a:ext>
            </a:extLst>
          </p:cNvPr>
          <p:cNvSpPr txBox="1"/>
          <p:nvPr/>
        </p:nvSpPr>
        <p:spPr>
          <a:xfrm>
            <a:off x="8132172" y="566673"/>
            <a:ext cx="17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households</a:t>
            </a:r>
          </a:p>
        </p:txBody>
      </p:sp>
    </p:spTree>
    <p:extLst>
      <p:ext uri="{BB962C8B-B14F-4D97-AF65-F5344CB8AC3E}">
        <p14:creationId xmlns:p14="http://schemas.microsoft.com/office/powerpoint/2010/main" val="1755980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781794_win32_fixed.potx" id="{FFA6945E-0D2E-49A3-B8AE-0157B47B7617}" vid="{3D53E5D5-FE42-40E3-89B4-70F55FAC32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presentation</Template>
  <TotalTime>2043</TotalTime>
  <Words>1660</Words>
  <Application>Microsoft Office PowerPoint</Application>
  <PresentationFormat>Widescreen</PresentationFormat>
  <Paragraphs>229</Paragraphs>
  <Slides>34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Montserrat</vt:lpstr>
      <vt:lpstr>Montserrat Light</vt:lpstr>
      <vt:lpstr>Roboto</vt:lpstr>
      <vt:lpstr>Segoe UI</vt:lpstr>
      <vt:lpstr>Tw Cen MT</vt:lpstr>
      <vt:lpstr>Wingdings</vt:lpstr>
      <vt:lpstr>Office Theme</vt:lpstr>
      <vt:lpstr>Middle Housing in [city name]</vt:lpstr>
      <vt:lpstr>Overview</vt:lpstr>
      <vt:lpstr>Project Background (1)</vt:lpstr>
      <vt:lpstr>What is Middle Housing?</vt:lpstr>
      <vt:lpstr>Middle housing is housing that falls between single-family houses and larger apartment buildings.</vt:lpstr>
      <vt:lpstr>More about middle housing</vt:lpstr>
      <vt:lpstr>Why is Middle Housing important?</vt:lpstr>
      <vt:lpstr>Middle housing is one of many efforts to address housing affordability in Pierce County.</vt:lpstr>
      <vt:lpstr>Middle housing serves housing needs not met by single-family homes or large-scale multifamily development.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Allowing middle housing is an important strategy to increase housing options. </vt:lpstr>
      <vt:lpstr>All types of housing will be needed to make housing more affordable.</vt:lpstr>
      <vt:lpstr>How will middle housing change my neighborhood?</vt:lpstr>
      <vt:lpstr>Neighborhoods have changed and will continue to change.</vt:lpstr>
      <vt:lpstr>Current single-family neighborhood.</vt:lpstr>
      <vt:lpstr>A building is replaced, another modified.</vt:lpstr>
      <vt:lpstr>Continued change over time.</vt:lpstr>
      <vt:lpstr>Increased variety over time.</vt:lpstr>
      <vt:lpstr>Allowing middle housing doesn’t necessarily change the scale of buildings that can be built.</vt:lpstr>
      <vt:lpstr>PowerPoint Presentation</vt:lpstr>
      <vt:lpstr>Communities that have allowed middle housing have seen incremental change</vt:lpstr>
      <vt:lpstr>Allowing middle housing will not necessarily increase property values.</vt:lpstr>
      <vt:lpstr>Allowing middle housing will not necessarily increase property values.</vt:lpstr>
      <vt:lpstr>What is [City Name] doing to address housing needs?</vt:lpstr>
      <vt:lpstr>SSHA³P Middle Housing Study</vt:lpstr>
      <vt:lpstr>What happens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Presentation</dc:title>
  <dc:creator>Lilith Vespier</dc:creator>
  <cp:lastModifiedBy>Dawn Couch</cp:lastModifiedBy>
  <cp:revision>61</cp:revision>
  <dcterms:created xsi:type="dcterms:W3CDTF">2022-02-04T21:00:14Z</dcterms:created>
  <dcterms:modified xsi:type="dcterms:W3CDTF">2023-09-18T18:01:07Z</dcterms:modified>
</cp:coreProperties>
</file>