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38" r:id="rId2"/>
    <p:sldId id="318" r:id="rId3"/>
    <p:sldId id="314" r:id="rId4"/>
    <p:sldId id="320" r:id="rId5"/>
    <p:sldId id="321" r:id="rId6"/>
    <p:sldId id="301" r:id="rId7"/>
    <p:sldId id="322" r:id="rId8"/>
    <p:sldId id="315" r:id="rId9"/>
    <p:sldId id="303" r:id="rId10"/>
    <p:sldId id="323" r:id="rId11"/>
    <p:sldId id="305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34" r:id="rId20"/>
    <p:sldId id="335" r:id="rId21"/>
    <p:sldId id="331" r:id="rId22"/>
    <p:sldId id="332" r:id="rId23"/>
    <p:sldId id="325" r:id="rId24"/>
    <p:sldId id="328" r:id="rId25"/>
    <p:sldId id="326" r:id="rId26"/>
    <p:sldId id="327" r:id="rId27"/>
    <p:sldId id="306" r:id="rId28"/>
    <p:sldId id="329" r:id="rId29"/>
    <p:sldId id="333" r:id="rId30"/>
    <p:sldId id="284" r:id="rId31"/>
    <p:sldId id="339" r:id="rId32"/>
    <p:sldId id="337" r:id="rId33"/>
    <p:sldId id="316" r:id="rId34"/>
    <p:sldId id="31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7D4242-5489-F779-F57E-63111CD6E136}" name="Stefanie Hindmarch" initials="SH" userId="S::Stefanie@berkconsulting.com::ccd4e2e0-38f7-4faf-88a9-6e469317019f" providerId="AD"/>
  <p188:author id="{9F511466-6892-FA6C-57CE-E188DB07762E}" name="John Todoroff" initials="JT" userId="S::john@berkconsulting.com::7cef46f4-beaa-4f8c-8e6f-7571aab2cbc6" providerId="AD"/>
  <p188:author id="{0C943776-DEFE-BB76-C892-9FAF57BF39BD}" name="Michele Eakins-TeSelle" initials="MET" userId="S::michele@berkconsulting.com::bb7a770a-28b1-4955-ac5b-a49c914ff48e" providerId="AD"/>
  <p188:author id="{C91A3091-EF61-CF1B-4DCB-E811F21C1A8A}" name="Maddie Immel" initials="MI" userId="S::maddie@berkconsulting.com::258615e5-a5f2-40b1-bb7c-0a76dabb134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gie Boles" initials="MB" lastIdx="23" clrIdx="0">
    <p:extLst>
      <p:ext uri="{19B8F6BF-5375-455C-9EA6-DF929625EA0E}">
        <p15:presenceInfo xmlns:p15="http://schemas.microsoft.com/office/powerpoint/2012/main" userId="S::seniorplanner@cityofleavenworth.com::f0e841de-c19b-4226-afe3-844a0b152bc8" providerId="AD"/>
      </p:ext>
    </p:extLst>
  </p:cmAuthor>
  <p:cmAuthor id="2" name="Kevin Gifford" initials="KG" lastIdx="1" clrIdx="1">
    <p:extLst>
      <p:ext uri="{19B8F6BF-5375-455C-9EA6-DF929625EA0E}">
        <p15:presenceInfo xmlns:p15="http://schemas.microsoft.com/office/powerpoint/2012/main" userId="S::kevin@berkconsulting.com::4919c703-2254-45b2-aeb5-9c163ca3a6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1EB0C4"/>
    <a:srgbClr val="87E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22" autoAdjust="0"/>
    <p:restoredTop sz="96283" autoAdjust="0"/>
  </p:normalViewPr>
  <p:slideViewPr>
    <p:cSldViewPr snapToGrid="0">
      <p:cViewPr varScale="1">
        <p:scale>
          <a:sx n="127" d="100"/>
          <a:sy n="127" d="100"/>
        </p:scale>
        <p:origin x="16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2E547D-1406-4A6F-8F93-E441204CE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67F8A-B889-49B3-AC77-5DDF11A08A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2889B-A0AC-4482-8592-5C96F2309420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FD4F-C0E7-421C-AF77-6F9CC963C9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74AB9F-6726-4FB1-8769-82E23336CE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29299-61FF-4B93-ADA6-2FD5975D62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27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EB223-FFC0-462A-A3B8-EAA7CE0F8CBD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49E9A-41F7-4779-A581-48A7C374A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518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985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08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334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981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390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806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98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745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21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Strike this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0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566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651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</a:rPr>
              <a:t>Housing costs have risen 3x as fast as incomes over the past 10 years (2010 – 2011)</a:t>
            </a:r>
          </a:p>
          <a:p>
            <a:endParaRPr lang="en-US" b="1" dirty="0"/>
          </a:p>
          <a:p>
            <a:r>
              <a:rPr lang="en-US" b="0" dirty="0"/>
              <a:t>	</a:t>
            </a:r>
            <a:r>
              <a:rPr lang="en-US" b="0" u="sng" dirty="0"/>
              <a:t>Housing Cost Change	Income Change	Ratio</a:t>
            </a:r>
          </a:p>
          <a:p>
            <a:r>
              <a:rPr lang="en-US" b="0" dirty="0"/>
              <a:t>Edgewood		393%		45%	8.75</a:t>
            </a:r>
          </a:p>
          <a:p>
            <a:r>
              <a:rPr lang="en-US" b="0" dirty="0"/>
              <a:t>Fife		164%		44%	3.68</a:t>
            </a:r>
          </a:p>
          <a:p>
            <a:r>
              <a:rPr lang="en-US" b="0" dirty="0"/>
              <a:t>Gig Harbor		157%		58%	2.70</a:t>
            </a:r>
          </a:p>
          <a:p>
            <a:r>
              <a:rPr lang="en-US" b="0" dirty="0"/>
              <a:t>Milton		101%		34%	2.95</a:t>
            </a:r>
          </a:p>
          <a:p>
            <a:r>
              <a:rPr lang="en-US" b="0" dirty="0"/>
              <a:t>University Place	170%		49%	3.46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Housing Cost Burden (spending more than 30% of income on housing)</a:t>
            </a:r>
          </a:p>
          <a:p>
            <a:r>
              <a:rPr lang="en-US" dirty="0"/>
              <a:t>	Edgewood		34%</a:t>
            </a:r>
          </a:p>
          <a:p>
            <a:r>
              <a:rPr lang="en-US" dirty="0"/>
              <a:t>	Fife		44%</a:t>
            </a:r>
          </a:p>
          <a:p>
            <a:r>
              <a:rPr lang="en-US" dirty="0"/>
              <a:t>	Gig Harbor		46%</a:t>
            </a:r>
          </a:p>
          <a:p>
            <a:r>
              <a:rPr lang="en-US" dirty="0"/>
              <a:t>	Milton		34%</a:t>
            </a:r>
          </a:p>
          <a:p>
            <a:r>
              <a:rPr lang="en-US" dirty="0"/>
              <a:t>	University Place	32%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About ½ of renters spend more than 30% of their income on rent</a:t>
            </a:r>
            <a:endParaRPr lang="en-US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	Edgewood</a:t>
            </a:r>
            <a:r>
              <a:rPr lang="en-US" dirty="0"/>
              <a:t> 		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9%</a:t>
            </a:r>
            <a:r>
              <a:rPr lang="en-US" dirty="0"/>
              <a:t> </a:t>
            </a:r>
          </a:p>
          <a:p>
            <a:r>
              <a:rPr lang="en-US" dirty="0"/>
              <a:t>	Fife		17%</a:t>
            </a:r>
          </a:p>
          <a:p>
            <a:r>
              <a:rPr lang="en-US" dirty="0"/>
              <a:t>	Gig Harbor		16%</a:t>
            </a:r>
          </a:p>
          <a:p>
            <a:r>
              <a:rPr lang="en-US" dirty="0"/>
              <a:t>	Milton		25%</a:t>
            </a:r>
          </a:p>
          <a:p>
            <a:r>
              <a:rPr lang="en-US" dirty="0"/>
              <a:t>	University Place	14%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853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Perhaps make the top line – Housing needs change over the course of our lives.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834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49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3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#4 isn’t labeled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507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718B7-7F68-4CC9-8291-332587FA3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ontserrat" panose="02000505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1D6BB-0446-49E8-8677-EADF274E9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ontserrat" panose="02000505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0EFCD-7E72-4882-86DC-2F371D7D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1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7D73-EDDA-49A6-BA12-1CA980DA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9B82E-4CA1-47A5-B133-FBD4D8A83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F0BA5-F4EE-4282-B111-76B869BE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0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56E92A-52E0-4710-BDEF-0A1534685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240E1-5EB0-47FD-AA37-BF945D136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98D5A-820D-4519-967F-33320971C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34F3-0709-471B-A734-C4B404F5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95016-AF78-4708-9C5F-21110C197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2000505000000020004" pitchFamily="2" charset="0"/>
              </a:defRPr>
            </a:lvl1pPr>
            <a:lvl2pPr>
              <a:defRPr>
                <a:latin typeface="Montserrat" panose="02000505000000020004" pitchFamily="2" charset="0"/>
              </a:defRPr>
            </a:lvl2pPr>
            <a:lvl3pPr>
              <a:defRPr>
                <a:latin typeface="Montserrat" panose="02000505000000020004" pitchFamily="2" charset="0"/>
              </a:defRPr>
            </a:lvl3pPr>
            <a:lvl4pPr>
              <a:defRPr>
                <a:latin typeface="Montserrat" panose="02000505000000020004" pitchFamily="2" charset="0"/>
              </a:defRPr>
            </a:lvl4pPr>
            <a:lvl5pPr>
              <a:defRPr>
                <a:latin typeface="Montserrat" panose="02000505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22AAD-0D08-4F47-8D5A-EFE29017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A6AF1B4E-90EC-4A51-B6E5-B702C054EC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4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36159-1280-4EE9-96D3-A56BD582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Montserrat" panose="02000505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27A78-1874-488A-B215-7D763D338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F787E-B946-4091-ABC6-F9DB06B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27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CAA11-CC97-44E5-AE4D-808FD741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AB6CB-9460-4BCA-86C5-5F26357AB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AB0F6-401D-4BAF-A300-65AD684DF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50665-D5B5-4D0B-B2F0-CB6B027C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6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47C3-C498-415A-A057-E19BCEB5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6677F-2712-4810-A3AA-56FA75386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1B54A-6775-4978-8E19-32694C9B5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A1303-B245-476D-BD02-A4E4A359F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8E898F-5B79-46F1-89C1-F827997CC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E2C97-E26C-4A8B-93A0-B01E2C7F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9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F68FC-5755-447A-8D7F-9ADED3E9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A2C8F-DBB4-4235-A67E-FB4039D9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39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179A5-4329-4057-9DEB-5B6E3AD1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9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1DA80-336B-4DBB-91A1-6E3E4B3C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0D456-F0A3-4789-A310-A23F01B2E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A8B05-7071-44D4-80F7-3E8191C9A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F841F-796A-4FE6-B5E0-C8A49867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8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474D-6779-4C23-BD3C-82F5DC3E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21096C-E430-49C7-A801-21C0BD95D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4828F-334F-4A50-850D-10684F245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95BDC-FC58-4638-AA59-A3DA993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83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BC3B-525F-4038-9330-0729879F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3" y="365125"/>
            <a:ext cx="11579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29186-93D7-46FA-AE02-36D942604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8173" y="1825625"/>
            <a:ext cx="1157908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CFF3D-7353-4B4D-9E75-FA835E06E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9128" y="6556883"/>
            <a:ext cx="4919473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Leavenworth Housing 4 All | Planning Commission | February 16, 2022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2C8D6-8B0B-4982-9EE4-AA823C69C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8601" y="6556883"/>
            <a:ext cx="5300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F1B4E-90EC-4A51-B6E5-B702C054EC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0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517525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04863" indent="-168275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›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EFFA83-7959-E18C-16C6-E245AFFA50B7}"/>
              </a:ext>
            </a:extLst>
          </p:cNvPr>
          <p:cNvSpPr/>
          <p:nvPr/>
        </p:nvSpPr>
        <p:spPr>
          <a:xfrm>
            <a:off x="0" y="2"/>
            <a:ext cx="12188685" cy="25723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CDC9337-F5B3-7618-69DE-8CF907A8F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339" y="2137156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Middle Housing in [city name]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20F5EB0-9AB0-02C9-2D1D-56B56501B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340" y="4804637"/>
            <a:ext cx="9144000" cy="906011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City of [city name]</a:t>
            </a:r>
          </a:p>
          <a:p>
            <a:r>
              <a:rPr lang="en-US" dirty="0">
                <a:solidFill>
                  <a:schemeClr val="accent3"/>
                </a:solidFill>
              </a:rPr>
              <a:t>[date]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DD7D3-7E62-D91F-A0F8-CDD602D55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67B0A1-F4CA-0000-62C8-E6E13669C941}"/>
              </a:ext>
            </a:extLst>
          </p:cNvPr>
          <p:cNvCxnSpPr>
            <a:cxnSpLocks/>
          </p:cNvCxnSpPr>
          <p:nvPr/>
        </p:nvCxnSpPr>
        <p:spPr>
          <a:xfrm>
            <a:off x="4624417" y="4664696"/>
            <a:ext cx="293984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AD4BB0-B29F-9FA9-8582-9AD7B3EB920A}"/>
              </a:ext>
            </a:extLst>
          </p:cNvPr>
          <p:cNvCxnSpPr>
            <a:cxnSpLocks/>
          </p:cNvCxnSpPr>
          <p:nvPr/>
        </p:nvCxnSpPr>
        <p:spPr>
          <a:xfrm>
            <a:off x="4624417" y="5759809"/>
            <a:ext cx="293984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CA72005-60EF-C1BC-9E7E-868CF764B8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9" t="-1042" r="202" b="38203"/>
          <a:stretch/>
        </p:blipFill>
        <p:spPr>
          <a:xfrm>
            <a:off x="0" y="-2090522"/>
            <a:ext cx="11795760" cy="47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17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F05CE-2DC6-7E83-0EEA-370D888D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46A775-AD96-AB41-55B1-12B4DF2E45EA}"/>
              </a:ext>
            </a:extLst>
          </p:cNvPr>
          <p:cNvSpPr txBox="1"/>
          <p:nvPr/>
        </p:nvSpPr>
        <p:spPr>
          <a:xfrm>
            <a:off x="628066" y="1316237"/>
            <a:ext cx="6975891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Because we have different housing needs throughout our lifetime.</a:t>
            </a:r>
            <a:endParaRPr lang="en-US" sz="4400" dirty="0"/>
          </a:p>
          <a:p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Middle housing can benefit </a:t>
            </a:r>
            <a:r>
              <a:rPr lang="en-US" sz="4400" dirty="0">
                <a:solidFill>
                  <a:schemeClr val="accent2"/>
                </a:solidFill>
              </a:rPr>
              <a:t>everyone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/>
              <a:t>in our community.</a:t>
            </a:r>
          </a:p>
        </p:txBody>
      </p:sp>
      <p:pic>
        <p:nvPicPr>
          <p:cNvPr id="11" name="Picture 10" descr="A picture containing vector graphics, silhouette&#10;&#10;Description automatically generated">
            <a:extLst>
              <a:ext uri="{FF2B5EF4-FFF2-40B4-BE49-F238E27FC236}">
                <a16:creationId xmlns:a16="http://schemas.microsoft.com/office/drawing/2014/main" id="{435C11B4-1198-35D9-5CCB-1BAB2A90E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5" t="27575" r="26825" b="29275"/>
          <a:stretch/>
        </p:blipFill>
        <p:spPr>
          <a:xfrm>
            <a:off x="8200723" y="1316237"/>
            <a:ext cx="2791327" cy="338809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7F6322-DF07-3E60-D1DA-A7981B817714}"/>
              </a:ext>
            </a:extLst>
          </p:cNvPr>
          <p:cNvCxnSpPr/>
          <p:nvPr/>
        </p:nvCxnSpPr>
        <p:spPr>
          <a:xfrm>
            <a:off x="510102" y="3162476"/>
            <a:ext cx="63125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02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BBD07-3348-1271-9A93-5A644DB8D825}"/>
              </a:ext>
            </a:extLst>
          </p:cNvPr>
          <p:cNvGrpSpPr/>
          <p:nvPr/>
        </p:nvGrpSpPr>
        <p:grpSpPr>
          <a:xfrm>
            <a:off x="152400" y="3087667"/>
            <a:ext cx="11670014" cy="3572122"/>
            <a:chOff x="305109" y="3244468"/>
            <a:chExt cx="11670014" cy="35721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72B14B-1779-E696-5FDD-6182A829D557}"/>
                </a:ext>
              </a:extLst>
            </p:cNvPr>
            <p:cNvSpPr txBox="1"/>
            <p:nvPr/>
          </p:nvSpPr>
          <p:spPr>
            <a:xfrm>
              <a:off x="1902941" y="632605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>
                      <a:lumMod val="75000"/>
                    </a:schemeClr>
                  </a:solidFill>
                </a:rPr>
                <a:t>Single-family home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E010FB8-AB45-0C14-82F4-02BB5FC8D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" t="45310" r="-1031" b="15079"/>
            <a:stretch/>
          </p:blipFill>
          <p:spPr>
            <a:xfrm>
              <a:off x="305109" y="3244468"/>
              <a:ext cx="11670014" cy="357212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70C5072-195C-656B-DA0C-EC980AC4E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54045"/>
          <a:stretch/>
        </p:blipFill>
        <p:spPr>
          <a:xfrm>
            <a:off x="337193" y="454467"/>
            <a:ext cx="11670014" cy="273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DAEF9-5FDF-F98D-CFFC-22A3644E6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r="81574" b="54045"/>
          <a:stretch/>
        </p:blipFill>
        <p:spPr>
          <a:xfrm>
            <a:off x="337193" y="454467"/>
            <a:ext cx="2150368" cy="27361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435433-FF24-734E-F1BF-18349DBF7C67}"/>
              </a:ext>
            </a:extLst>
          </p:cNvPr>
          <p:cNvSpPr/>
          <p:nvPr/>
        </p:nvSpPr>
        <p:spPr>
          <a:xfrm>
            <a:off x="3316" y="-2613"/>
            <a:ext cx="12188684" cy="691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094C-FA49-1962-CAAA-9A4097B2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7DA43-CF97-6DB3-A7DC-C2B61839F2F1}"/>
              </a:ext>
            </a:extLst>
          </p:cNvPr>
          <p:cNvSpPr txBox="1"/>
          <p:nvPr/>
        </p:nvSpPr>
        <p:spPr>
          <a:xfrm>
            <a:off x="469230" y="122139"/>
            <a:ext cx="9751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solidFill>
                  <a:schemeClr val="bg1"/>
                </a:solidFill>
              </a:rPr>
              <a:t>Housing needs change over the course of our lives.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4C6154-C774-053E-DC7D-6733994A5DC3}"/>
              </a:ext>
            </a:extLst>
          </p:cNvPr>
          <p:cNvGrpSpPr/>
          <p:nvPr/>
        </p:nvGrpSpPr>
        <p:grpSpPr>
          <a:xfrm>
            <a:off x="1634728" y="4591251"/>
            <a:ext cx="3367694" cy="2068538"/>
            <a:chOff x="1787437" y="4748052"/>
            <a:chExt cx="3367694" cy="20685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CDFDE8-399D-8CBD-4860-CB19DE60F627}"/>
                </a:ext>
              </a:extLst>
            </p:cNvPr>
            <p:cNvSpPr txBox="1"/>
            <p:nvPr/>
          </p:nvSpPr>
          <p:spPr>
            <a:xfrm>
              <a:off x="1787437" y="6354925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>
                      <a:lumMod val="75000"/>
                    </a:schemeClr>
                  </a:solidFill>
                </a:rPr>
                <a:t>Single-family home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B595538-2184-ABE7-4332-0457D876D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6" t="61983" r="57410" b="16456"/>
            <a:stretch/>
          </p:blipFill>
          <p:spPr>
            <a:xfrm>
              <a:off x="3274541" y="4748052"/>
              <a:ext cx="1880590" cy="1944338"/>
            </a:xfrm>
            <a:prstGeom prst="rect">
              <a:avLst/>
            </a:prstGeom>
          </p:spPr>
        </p:pic>
      </p:grpSp>
      <p:pic>
        <p:nvPicPr>
          <p:cNvPr id="11" name="Picture 10" descr="A close-up of a word&#10;&#10;Description automatically generated">
            <a:extLst>
              <a:ext uri="{FF2B5EF4-FFF2-40B4-BE49-F238E27FC236}">
                <a16:creationId xmlns:a16="http://schemas.microsoft.com/office/drawing/2014/main" id="{315CAD3C-7001-7623-0B74-12FF4E30C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88" y="6576186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493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0C5072-195C-656B-DA0C-EC980AC4EC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54045"/>
          <a:stretch/>
        </p:blipFill>
        <p:spPr>
          <a:xfrm>
            <a:off x="337193" y="454467"/>
            <a:ext cx="11670014" cy="273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DAEF9-5FDF-F98D-CFFC-22A3644E6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 t="15614" r="69778" b="54045"/>
          <a:stretch/>
        </p:blipFill>
        <p:spPr>
          <a:xfrm>
            <a:off x="2030931" y="454467"/>
            <a:ext cx="1833145" cy="27361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094C-FA49-1962-CAAA-9A4097B2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1D1B8-B12A-93D9-EFC3-9B300940E9A4}"/>
              </a:ext>
            </a:extLst>
          </p:cNvPr>
          <p:cNvSpPr/>
          <p:nvPr/>
        </p:nvSpPr>
        <p:spPr>
          <a:xfrm>
            <a:off x="3316" y="-2613"/>
            <a:ext cx="12188684" cy="691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360C7-8140-A6BC-E0B8-0B8F98627C98}"/>
              </a:ext>
            </a:extLst>
          </p:cNvPr>
          <p:cNvSpPr txBox="1"/>
          <p:nvPr/>
        </p:nvSpPr>
        <p:spPr>
          <a:xfrm>
            <a:off x="469230" y="122139"/>
            <a:ext cx="9751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solidFill>
                  <a:schemeClr val="bg1"/>
                </a:solidFill>
              </a:rPr>
              <a:t>Housing needs change over the course of our lives.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601DA7-CE9A-6513-292E-A3EDD99B8BC4}"/>
              </a:ext>
            </a:extLst>
          </p:cNvPr>
          <p:cNvGrpSpPr/>
          <p:nvPr/>
        </p:nvGrpSpPr>
        <p:grpSpPr>
          <a:xfrm>
            <a:off x="152400" y="3087667"/>
            <a:ext cx="11670014" cy="3572122"/>
            <a:chOff x="305109" y="3244468"/>
            <a:chExt cx="11670014" cy="35721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09F4B9-BFF3-1C02-DC4E-2FFCE3CD58F3}"/>
                </a:ext>
              </a:extLst>
            </p:cNvPr>
            <p:cNvSpPr txBox="1"/>
            <p:nvPr/>
          </p:nvSpPr>
          <p:spPr>
            <a:xfrm>
              <a:off x="1902941" y="632605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>
                      <a:lumMod val="75000"/>
                    </a:schemeClr>
                  </a:solidFill>
                </a:rPr>
                <a:t>Single-family home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E4E3651-F6CE-980D-1F02-3DDDBDF1B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" t="45310" r="-1031" b="15079"/>
            <a:stretch/>
          </p:blipFill>
          <p:spPr>
            <a:xfrm>
              <a:off x="305109" y="3244468"/>
              <a:ext cx="11670014" cy="357212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2F6EC91-0B1D-9C5A-6803-A1F221FEB9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7" t="45309" r="15490" b="36310"/>
          <a:stretch/>
        </p:blipFill>
        <p:spPr>
          <a:xfrm>
            <a:off x="7979344" y="3087667"/>
            <a:ext cx="1915428" cy="1657588"/>
          </a:xfrm>
          <a:prstGeom prst="rect">
            <a:avLst/>
          </a:prstGeom>
        </p:spPr>
      </p:pic>
      <p:pic>
        <p:nvPicPr>
          <p:cNvPr id="3" name="Picture 2" descr="A close-up of a word&#10;&#10;Description automatically generated">
            <a:extLst>
              <a:ext uri="{FF2B5EF4-FFF2-40B4-BE49-F238E27FC236}">
                <a16:creationId xmlns:a16="http://schemas.microsoft.com/office/drawing/2014/main" id="{C4463F91-4683-E07F-5B33-65086738B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88" y="6576186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178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0C5072-195C-656B-DA0C-EC980AC4EC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54045"/>
          <a:stretch/>
        </p:blipFill>
        <p:spPr>
          <a:xfrm>
            <a:off x="337193" y="454467"/>
            <a:ext cx="11670014" cy="273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DAEF9-5FDF-F98D-CFFC-22A3644E6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4" t="15614" r="54023" b="54045"/>
          <a:stretch/>
        </p:blipFill>
        <p:spPr>
          <a:xfrm>
            <a:off x="3580598" y="454467"/>
            <a:ext cx="2122112" cy="27361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094C-FA49-1962-CAAA-9A4097B2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D6DDF-D861-478B-8CA7-D4B5F5B98434}"/>
              </a:ext>
            </a:extLst>
          </p:cNvPr>
          <p:cNvSpPr/>
          <p:nvPr/>
        </p:nvSpPr>
        <p:spPr>
          <a:xfrm>
            <a:off x="3316" y="-2613"/>
            <a:ext cx="12188684" cy="691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FDA1A9-E618-7A8C-86CC-7F0A74370D26}"/>
              </a:ext>
            </a:extLst>
          </p:cNvPr>
          <p:cNvSpPr txBox="1"/>
          <p:nvPr/>
        </p:nvSpPr>
        <p:spPr>
          <a:xfrm>
            <a:off x="469230" y="122139"/>
            <a:ext cx="9751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solidFill>
                  <a:schemeClr val="bg1"/>
                </a:solidFill>
              </a:rPr>
              <a:t>Housing needs change over the course of our lives.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1BCBFA-E21F-B86F-8928-0B70F049FD0D}"/>
              </a:ext>
            </a:extLst>
          </p:cNvPr>
          <p:cNvGrpSpPr/>
          <p:nvPr/>
        </p:nvGrpSpPr>
        <p:grpSpPr>
          <a:xfrm>
            <a:off x="152400" y="3087667"/>
            <a:ext cx="11670014" cy="3572122"/>
            <a:chOff x="305109" y="3244468"/>
            <a:chExt cx="11670014" cy="35721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504A1D-27FF-453E-3CAC-26E3229DBE47}"/>
                </a:ext>
              </a:extLst>
            </p:cNvPr>
            <p:cNvSpPr txBox="1"/>
            <p:nvPr/>
          </p:nvSpPr>
          <p:spPr>
            <a:xfrm>
              <a:off x="1902941" y="632605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>
                      <a:lumMod val="75000"/>
                    </a:schemeClr>
                  </a:solidFill>
                </a:rPr>
                <a:t>Single-family home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CE8F57-F171-CEB4-893A-2C3BFC57A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" t="45310" r="-1031" b="15079"/>
            <a:stretch/>
          </p:blipFill>
          <p:spPr>
            <a:xfrm>
              <a:off x="305109" y="3244468"/>
              <a:ext cx="11670014" cy="357212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DAA0106-F06E-1BD8-7A79-75DABB6D81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6" t="45309" r="56318" b="36310"/>
          <a:stretch/>
        </p:blipFill>
        <p:spPr>
          <a:xfrm>
            <a:off x="3667226" y="3087667"/>
            <a:ext cx="1463040" cy="1657588"/>
          </a:xfrm>
          <a:prstGeom prst="rect">
            <a:avLst/>
          </a:prstGeom>
        </p:spPr>
      </p:pic>
      <p:pic>
        <p:nvPicPr>
          <p:cNvPr id="3" name="Picture 2" descr="A close-up of a word&#10;&#10;Description automatically generated">
            <a:extLst>
              <a:ext uri="{FF2B5EF4-FFF2-40B4-BE49-F238E27FC236}">
                <a16:creationId xmlns:a16="http://schemas.microsoft.com/office/drawing/2014/main" id="{C3AA7603-D3C0-5996-25E2-D63FAF402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88" y="6576186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10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DECABE5-4BFB-FEEC-07AB-A4AE5395E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45310" r="-1031" b="15079"/>
          <a:stretch/>
        </p:blipFill>
        <p:spPr>
          <a:xfrm>
            <a:off x="152400" y="3087667"/>
            <a:ext cx="11670014" cy="3572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0C5072-195C-656B-DA0C-EC980AC4E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54045"/>
          <a:stretch/>
        </p:blipFill>
        <p:spPr>
          <a:xfrm>
            <a:off x="337193" y="454467"/>
            <a:ext cx="11670014" cy="273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DAEF9-5FDF-F98D-CFFC-22A3644E6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7" t="15614" r="41609" b="58366"/>
          <a:stretch/>
        </p:blipFill>
        <p:spPr>
          <a:xfrm>
            <a:off x="5380522" y="454467"/>
            <a:ext cx="1771048" cy="23464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094C-FA49-1962-CAAA-9A4097B2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ABFE7A-D317-E1A9-7595-3D8E7BA4F141}"/>
              </a:ext>
            </a:extLst>
          </p:cNvPr>
          <p:cNvSpPr/>
          <p:nvPr/>
        </p:nvSpPr>
        <p:spPr>
          <a:xfrm>
            <a:off x="3316" y="-2613"/>
            <a:ext cx="12188684" cy="691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F80ED8-28F6-C85D-DE08-DF373A7AC3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60915" r="72319" b="14236"/>
          <a:stretch/>
        </p:blipFill>
        <p:spPr>
          <a:xfrm>
            <a:off x="1289785" y="4494997"/>
            <a:ext cx="1973178" cy="22408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E00B0D-CF93-81FE-2A2C-61BB4F4D3526}"/>
              </a:ext>
            </a:extLst>
          </p:cNvPr>
          <p:cNvSpPr txBox="1"/>
          <p:nvPr/>
        </p:nvSpPr>
        <p:spPr>
          <a:xfrm>
            <a:off x="469230" y="122139"/>
            <a:ext cx="9751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solidFill>
                  <a:schemeClr val="bg1"/>
                </a:solidFill>
              </a:rPr>
              <a:t>Housing needs change over the course of our lives.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4BCE58-CC6C-6370-7952-895D22D329A6}"/>
              </a:ext>
            </a:extLst>
          </p:cNvPr>
          <p:cNvSpPr txBox="1"/>
          <p:nvPr/>
        </p:nvSpPr>
        <p:spPr>
          <a:xfrm>
            <a:off x="1663604" y="619812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dirty="0">
                <a:latin typeface="Montserrat Light" panose="00000400000000000000" pitchFamily="50" charset="0"/>
              </a:rPr>
              <a:t>Single-family home</a:t>
            </a:r>
          </a:p>
        </p:txBody>
      </p:sp>
      <p:pic>
        <p:nvPicPr>
          <p:cNvPr id="2" name="Picture 1" descr="A close-up of a word&#10;&#10;Description automatically generated">
            <a:extLst>
              <a:ext uri="{FF2B5EF4-FFF2-40B4-BE49-F238E27FC236}">
                <a16:creationId xmlns:a16="http://schemas.microsoft.com/office/drawing/2014/main" id="{AC99EC60-6094-1ADA-0B89-9C104B380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88" y="6576186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189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0C5072-195C-656B-DA0C-EC980AC4EC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54045"/>
          <a:stretch/>
        </p:blipFill>
        <p:spPr>
          <a:xfrm>
            <a:off x="337193" y="454467"/>
            <a:ext cx="11670014" cy="273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DAEF9-5FDF-F98D-CFFC-22A3644E6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3" t="15614" r="29156" b="58366"/>
          <a:stretch/>
        </p:blipFill>
        <p:spPr>
          <a:xfrm>
            <a:off x="6651057" y="454467"/>
            <a:ext cx="1953927" cy="23464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094C-FA49-1962-CAAA-9A4097B2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B30E11-54CE-E0AF-CE40-F87CDBBA4517}"/>
              </a:ext>
            </a:extLst>
          </p:cNvPr>
          <p:cNvSpPr/>
          <p:nvPr/>
        </p:nvSpPr>
        <p:spPr>
          <a:xfrm>
            <a:off x="3316" y="-2613"/>
            <a:ext cx="12188684" cy="691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9CC19-745E-68C6-9E8F-F4F867CA2153}"/>
              </a:ext>
            </a:extLst>
          </p:cNvPr>
          <p:cNvSpPr txBox="1"/>
          <p:nvPr/>
        </p:nvSpPr>
        <p:spPr>
          <a:xfrm>
            <a:off x="469230" y="122139"/>
            <a:ext cx="9751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solidFill>
                  <a:schemeClr val="bg1"/>
                </a:solidFill>
              </a:rPr>
              <a:t>Housing needs change over the course of our lives.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8650ED-1129-2952-A5EE-75AFDF923F06}"/>
              </a:ext>
            </a:extLst>
          </p:cNvPr>
          <p:cNvGrpSpPr/>
          <p:nvPr/>
        </p:nvGrpSpPr>
        <p:grpSpPr>
          <a:xfrm>
            <a:off x="152400" y="3087667"/>
            <a:ext cx="11670014" cy="3572122"/>
            <a:chOff x="305109" y="3244468"/>
            <a:chExt cx="11670014" cy="357212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34BDCA-E467-71FC-B709-E76CB259057A}"/>
                </a:ext>
              </a:extLst>
            </p:cNvPr>
            <p:cNvSpPr txBox="1"/>
            <p:nvPr/>
          </p:nvSpPr>
          <p:spPr>
            <a:xfrm>
              <a:off x="1902941" y="632605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>
                      <a:lumMod val="75000"/>
                    </a:schemeClr>
                  </a:solidFill>
                </a:rPr>
                <a:t>Single-family home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5AF2F2-CA5F-1062-BFDB-EE884FE77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" t="45310" r="-1031" b="15079"/>
            <a:stretch/>
          </p:blipFill>
          <p:spPr>
            <a:xfrm>
              <a:off x="305109" y="3244468"/>
              <a:ext cx="11670014" cy="357212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BC4FDF9-A234-B74A-1577-C567F14650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5" t="64117" r="22561" b="15079"/>
          <a:stretch/>
        </p:blipFill>
        <p:spPr>
          <a:xfrm>
            <a:off x="7055318" y="4783756"/>
            <a:ext cx="2014852" cy="1876031"/>
          </a:xfrm>
          <a:prstGeom prst="rect">
            <a:avLst/>
          </a:prstGeom>
        </p:spPr>
      </p:pic>
      <p:pic>
        <p:nvPicPr>
          <p:cNvPr id="2" name="Picture 1" descr="A close-up of a word&#10;&#10;Description automatically generated">
            <a:extLst>
              <a:ext uri="{FF2B5EF4-FFF2-40B4-BE49-F238E27FC236}">
                <a16:creationId xmlns:a16="http://schemas.microsoft.com/office/drawing/2014/main" id="{9F038A28-C94E-B594-EF0E-0AA8283D9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88" y="6576186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895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0C5072-195C-656B-DA0C-EC980AC4EC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54045"/>
          <a:stretch/>
        </p:blipFill>
        <p:spPr>
          <a:xfrm>
            <a:off x="337193" y="454467"/>
            <a:ext cx="11670014" cy="273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DAEF9-5FDF-F98D-CFFC-22A3644E6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3" t="15614" r="18600" b="58366"/>
          <a:stretch/>
        </p:blipFill>
        <p:spPr>
          <a:xfrm>
            <a:off x="8287353" y="454467"/>
            <a:ext cx="1549666" cy="23464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094C-FA49-1962-CAAA-9A4097B2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774616-975C-C73A-F073-94F6ED8CF37D}"/>
              </a:ext>
            </a:extLst>
          </p:cNvPr>
          <p:cNvSpPr/>
          <p:nvPr/>
        </p:nvSpPr>
        <p:spPr>
          <a:xfrm>
            <a:off x="3316" y="-2613"/>
            <a:ext cx="12188684" cy="691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05B74B-2058-602F-802E-13D5B5C37C4F}"/>
              </a:ext>
            </a:extLst>
          </p:cNvPr>
          <p:cNvSpPr txBox="1"/>
          <p:nvPr/>
        </p:nvSpPr>
        <p:spPr>
          <a:xfrm>
            <a:off x="469230" y="122139"/>
            <a:ext cx="9751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solidFill>
                  <a:schemeClr val="bg1"/>
                </a:solidFill>
              </a:rPr>
              <a:t>Housing needs change over the course of our lives.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5D38EF-91AF-90DE-29EA-CE78AD5A7443}"/>
              </a:ext>
            </a:extLst>
          </p:cNvPr>
          <p:cNvGrpSpPr/>
          <p:nvPr/>
        </p:nvGrpSpPr>
        <p:grpSpPr>
          <a:xfrm>
            <a:off x="152400" y="3087667"/>
            <a:ext cx="11670014" cy="3572122"/>
            <a:chOff x="305109" y="3244468"/>
            <a:chExt cx="11670014" cy="35721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F62F27-5E3C-2B17-EC1A-9EDA03B44050}"/>
                </a:ext>
              </a:extLst>
            </p:cNvPr>
            <p:cNvSpPr txBox="1"/>
            <p:nvPr/>
          </p:nvSpPr>
          <p:spPr>
            <a:xfrm>
              <a:off x="1902941" y="632605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>
                      <a:lumMod val="75000"/>
                    </a:schemeClr>
                  </a:solidFill>
                </a:rPr>
                <a:t>Single-family home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59CE60-0C2F-C22C-0BAB-8BED1C517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" t="45310" r="-1031" b="15079"/>
            <a:stretch/>
          </p:blipFill>
          <p:spPr>
            <a:xfrm>
              <a:off x="305109" y="3244468"/>
              <a:ext cx="11670014" cy="357212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476188E-B823-3A51-CC05-9FBA24C2D8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0" t="63370" r="8238" b="15079"/>
          <a:stretch/>
        </p:blipFill>
        <p:spPr>
          <a:xfrm>
            <a:off x="8903368" y="4716378"/>
            <a:ext cx="1838426" cy="1943409"/>
          </a:xfrm>
          <a:prstGeom prst="rect">
            <a:avLst/>
          </a:prstGeom>
        </p:spPr>
      </p:pic>
      <p:pic>
        <p:nvPicPr>
          <p:cNvPr id="3" name="Picture 2" descr="A close-up of a word&#10;&#10;Description automatically generated">
            <a:extLst>
              <a:ext uri="{FF2B5EF4-FFF2-40B4-BE49-F238E27FC236}">
                <a16:creationId xmlns:a16="http://schemas.microsoft.com/office/drawing/2014/main" id="{15662EF9-922F-F100-396A-DC50706C5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88" y="6576186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859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0C5072-195C-656B-DA0C-EC980AC4EC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54045"/>
          <a:stretch/>
        </p:blipFill>
        <p:spPr>
          <a:xfrm>
            <a:off x="337193" y="454467"/>
            <a:ext cx="11670014" cy="273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DAEF9-5FDF-F98D-CFFC-22A3644E6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5" t="15614" r="2443" b="53448"/>
          <a:stretch/>
        </p:blipFill>
        <p:spPr>
          <a:xfrm>
            <a:off x="9894771" y="454467"/>
            <a:ext cx="1827998" cy="27900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094C-FA49-1962-CAAA-9A4097B2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33BE67-312D-93C2-82ED-B3BC6076EF4B}"/>
              </a:ext>
            </a:extLst>
          </p:cNvPr>
          <p:cNvSpPr/>
          <p:nvPr/>
        </p:nvSpPr>
        <p:spPr>
          <a:xfrm>
            <a:off x="3316" y="-2613"/>
            <a:ext cx="12188684" cy="691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3D2BDB-3C50-8D9F-0E40-ECAE04A38F5C}"/>
              </a:ext>
            </a:extLst>
          </p:cNvPr>
          <p:cNvSpPr txBox="1"/>
          <p:nvPr/>
        </p:nvSpPr>
        <p:spPr>
          <a:xfrm>
            <a:off x="469230" y="122139"/>
            <a:ext cx="9751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solidFill>
                  <a:schemeClr val="bg1"/>
                </a:solidFill>
              </a:rPr>
              <a:t>Housing needs change over the course of our lives.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710467-46AC-3AB1-4D9A-782F8760E6E8}"/>
              </a:ext>
            </a:extLst>
          </p:cNvPr>
          <p:cNvGrpSpPr/>
          <p:nvPr/>
        </p:nvGrpSpPr>
        <p:grpSpPr>
          <a:xfrm>
            <a:off x="152400" y="3087667"/>
            <a:ext cx="11670014" cy="3572122"/>
            <a:chOff x="305109" y="3244468"/>
            <a:chExt cx="11670014" cy="357212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FF9EA3-56CF-B7B8-5922-46FAC9985064}"/>
                </a:ext>
              </a:extLst>
            </p:cNvPr>
            <p:cNvSpPr txBox="1"/>
            <p:nvPr/>
          </p:nvSpPr>
          <p:spPr>
            <a:xfrm>
              <a:off x="1902941" y="632605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>
                      <a:lumMod val="75000"/>
                    </a:schemeClr>
                  </a:solidFill>
                </a:rPr>
                <a:t>Single-family home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FA6D2A-8D1D-5CD3-2681-010732345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" t="45310" r="-1031" b="15079"/>
            <a:stretch/>
          </p:blipFill>
          <p:spPr>
            <a:xfrm>
              <a:off x="305109" y="3244468"/>
              <a:ext cx="11670014" cy="357212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89088BE-0F7B-648A-5B44-350E5D2EFC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t="47048" r="68440" b="36096"/>
          <a:stretch/>
        </p:blipFill>
        <p:spPr>
          <a:xfrm>
            <a:off x="1164657" y="3244468"/>
            <a:ext cx="2550695" cy="1520037"/>
          </a:xfrm>
          <a:prstGeom prst="rect">
            <a:avLst/>
          </a:prstGeom>
        </p:spPr>
      </p:pic>
      <p:pic>
        <p:nvPicPr>
          <p:cNvPr id="2" name="Picture 1" descr="A close-up of a word&#10;&#10;Description automatically generated">
            <a:extLst>
              <a:ext uri="{FF2B5EF4-FFF2-40B4-BE49-F238E27FC236}">
                <a16:creationId xmlns:a16="http://schemas.microsoft.com/office/drawing/2014/main" id="{1F39A1CE-39B8-FB13-FA4F-949C972DA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88" y="6576186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095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B88B94B-88C5-E597-96A2-6E00873EA754}"/>
              </a:ext>
            </a:extLst>
          </p:cNvPr>
          <p:cNvGrpSpPr/>
          <p:nvPr/>
        </p:nvGrpSpPr>
        <p:grpSpPr>
          <a:xfrm>
            <a:off x="152400" y="3087667"/>
            <a:ext cx="11670014" cy="3572122"/>
            <a:chOff x="305109" y="3244468"/>
            <a:chExt cx="11670014" cy="357212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35E1F0-6DC5-40D9-2C40-BE642D03456A}"/>
                </a:ext>
              </a:extLst>
            </p:cNvPr>
            <p:cNvSpPr txBox="1"/>
            <p:nvPr/>
          </p:nvSpPr>
          <p:spPr>
            <a:xfrm>
              <a:off x="1902941" y="632605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>
                      <a:lumMod val="75000"/>
                    </a:schemeClr>
                  </a:solidFill>
                </a:rPr>
                <a:t>Single-family home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F769F0-800A-A7CC-990D-9F7654C8B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" t="45310" r="-1031" b="15079"/>
            <a:stretch/>
          </p:blipFill>
          <p:spPr>
            <a:xfrm>
              <a:off x="305109" y="3244468"/>
              <a:ext cx="11670014" cy="357212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BDDEFA-1C9E-482D-D33C-4708A9E33F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54045"/>
          <a:stretch/>
        </p:blipFill>
        <p:spPr>
          <a:xfrm>
            <a:off x="337193" y="454467"/>
            <a:ext cx="11670014" cy="27361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094C-FA49-1962-CAAA-9A4097B2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41E2A4-2C2A-4623-7B2F-140142D71975}"/>
              </a:ext>
            </a:extLst>
          </p:cNvPr>
          <p:cNvSpPr/>
          <p:nvPr/>
        </p:nvSpPr>
        <p:spPr>
          <a:xfrm>
            <a:off x="3316" y="-2613"/>
            <a:ext cx="12188684" cy="691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8D6FF-6A7B-D6B6-EC5F-05C4B3B97B18}"/>
              </a:ext>
            </a:extLst>
          </p:cNvPr>
          <p:cNvSpPr txBox="1"/>
          <p:nvPr/>
        </p:nvSpPr>
        <p:spPr>
          <a:xfrm>
            <a:off x="469230" y="122139"/>
            <a:ext cx="9751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solidFill>
                  <a:schemeClr val="bg1"/>
                </a:solidFill>
              </a:rPr>
              <a:t>Housing needs change over the course of our lives.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EA111B-6347-1ED0-ADC3-6F42F68ACB3F}"/>
              </a:ext>
            </a:extLst>
          </p:cNvPr>
          <p:cNvSpPr txBox="1"/>
          <p:nvPr/>
        </p:nvSpPr>
        <p:spPr>
          <a:xfrm>
            <a:off x="1671626" y="621256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dirty="0">
                <a:latin typeface="Montserrat Light" panose="00000400000000000000" pitchFamily="50" charset="0"/>
              </a:rPr>
              <a:t>Single-family home</a:t>
            </a:r>
          </a:p>
        </p:txBody>
      </p:sp>
      <p:pic>
        <p:nvPicPr>
          <p:cNvPr id="3" name="Picture 2" descr="A close-up of a word&#10;&#10;Description automatically generated">
            <a:extLst>
              <a:ext uri="{FF2B5EF4-FFF2-40B4-BE49-F238E27FC236}">
                <a16:creationId xmlns:a16="http://schemas.microsoft.com/office/drawing/2014/main" id="{2EB82C37-461E-B315-0910-91EF5B695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88" y="6576186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983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9F088-36F1-C59D-E9A7-9F5F9F6A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3" y="365125"/>
            <a:ext cx="11579087" cy="2202584"/>
          </a:xfrm>
        </p:spPr>
        <p:txBody>
          <a:bodyPr/>
          <a:lstStyle/>
          <a:p>
            <a:r>
              <a:rPr lang="en-US" sz="4400" dirty="0"/>
              <a:t>Allowing middle housing is an important strategy to </a:t>
            </a:r>
            <a:r>
              <a:rPr lang="en-US" sz="4400" b="1" dirty="0">
                <a:solidFill>
                  <a:schemeClr val="accent2"/>
                </a:solidFill>
              </a:rPr>
              <a:t>increase housing options</a:t>
            </a:r>
            <a:r>
              <a:rPr lang="en-US" sz="4400" dirty="0"/>
              <a:t>.</a:t>
            </a:r>
            <a:br>
              <a:rPr lang="en-US" sz="4400" dirty="0">
                <a:solidFill>
                  <a:schemeClr val="accent2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2E9E4-086F-EADC-D51B-0C839CAE5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3" y="2419927"/>
            <a:ext cx="11579087" cy="3757036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400" dirty="0"/>
              <a:t>It is hard to predict the future, but we know what the market is currently producing.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400" dirty="0"/>
              <a:t>Middle Housing enables a variety of household types to find suitable homes in the community. 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400" dirty="0"/>
              <a:t>Middle Housing options can offer homeownership opportunities, particularly entry level homeownership.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896E6-028F-58C9-304C-9ECE3B55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175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E72E-B8E0-C040-1032-C5AC9794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6C249-6434-2CE9-985F-A7EAE5577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CBD12C3-C7F1-4B98-F6B4-031C32F04196}"/>
              </a:ext>
            </a:extLst>
          </p:cNvPr>
          <p:cNvSpPr/>
          <p:nvPr/>
        </p:nvSpPr>
        <p:spPr>
          <a:xfrm>
            <a:off x="631187" y="2281930"/>
            <a:ext cx="544105" cy="5486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0FFBA-1477-F6BD-3DFD-1867FBFE6C61}"/>
              </a:ext>
            </a:extLst>
          </p:cNvPr>
          <p:cNvSpPr txBox="1"/>
          <p:nvPr/>
        </p:nvSpPr>
        <p:spPr>
          <a:xfrm>
            <a:off x="1266092" y="2281930"/>
            <a:ext cx="4705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is middle housing?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A83B8F-E42D-1042-4A8C-4B146BB1823D}"/>
              </a:ext>
            </a:extLst>
          </p:cNvPr>
          <p:cNvSpPr/>
          <p:nvPr/>
        </p:nvSpPr>
        <p:spPr>
          <a:xfrm>
            <a:off x="631187" y="3098755"/>
            <a:ext cx="544105" cy="5486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9C082-15ED-DD3F-D4F1-02A81CC09497}"/>
              </a:ext>
            </a:extLst>
          </p:cNvPr>
          <p:cNvSpPr txBox="1"/>
          <p:nvPr/>
        </p:nvSpPr>
        <p:spPr>
          <a:xfrm>
            <a:off x="1266092" y="3098755"/>
            <a:ext cx="6473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Why is middle housing important?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9710B9-DEDD-7BB2-8657-931894D36807}"/>
              </a:ext>
            </a:extLst>
          </p:cNvPr>
          <p:cNvSpPr/>
          <p:nvPr/>
        </p:nvSpPr>
        <p:spPr>
          <a:xfrm>
            <a:off x="631187" y="3915580"/>
            <a:ext cx="544105" cy="5486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504CF-6082-7BE4-2FE3-5780272FB50A}"/>
              </a:ext>
            </a:extLst>
          </p:cNvPr>
          <p:cNvSpPr txBox="1"/>
          <p:nvPr/>
        </p:nvSpPr>
        <p:spPr>
          <a:xfrm>
            <a:off x="1266092" y="3915580"/>
            <a:ext cx="9639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will middle housing change my neighborhood?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DDF959-62B9-DCB8-C61F-3D03472705EF}"/>
              </a:ext>
            </a:extLst>
          </p:cNvPr>
          <p:cNvSpPr/>
          <p:nvPr/>
        </p:nvSpPr>
        <p:spPr>
          <a:xfrm>
            <a:off x="631187" y="4732404"/>
            <a:ext cx="544105" cy="5486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EB39D3-4FE8-1510-C5FB-8C5850C21946}"/>
              </a:ext>
            </a:extLst>
          </p:cNvPr>
          <p:cNvSpPr txBox="1"/>
          <p:nvPr/>
        </p:nvSpPr>
        <p:spPr>
          <a:xfrm>
            <a:off x="1266092" y="4732404"/>
            <a:ext cx="9743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is [city name] doing to address housing needs?</a:t>
            </a:r>
          </a:p>
        </p:txBody>
      </p:sp>
    </p:spTree>
    <p:extLst>
      <p:ext uri="{BB962C8B-B14F-4D97-AF65-F5344CB8AC3E}">
        <p14:creationId xmlns:p14="http://schemas.microsoft.com/office/powerpoint/2010/main" val="2407032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3E5BE-3D16-FEDF-E476-3FF649546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types of housing will be needed to make housing </a:t>
            </a:r>
            <a:r>
              <a:rPr lang="en-US" b="1" dirty="0">
                <a:solidFill>
                  <a:schemeClr val="accent2"/>
                </a:solidFill>
              </a:rPr>
              <a:t>more affordable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A61E-F27A-831D-E3CD-224561515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5" y="1825625"/>
            <a:ext cx="4367610" cy="435133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 dirty="0"/>
              <a:t>Local government does not build housing, it establishes rules on what can be built and where.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Current regulations prevent homebuilders from innovating in response to market demand.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Housing growth has not kept up with job growth: the solution is </a:t>
            </a:r>
            <a:r>
              <a:rPr lang="en-US" sz="2000" b="1" dirty="0">
                <a:solidFill>
                  <a:schemeClr val="accent2"/>
                </a:solidFill>
              </a:rPr>
              <a:t>more housing.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49FAF-7917-8799-3D93-6EB42B8F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5B09AD-FE98-237E-6C8F-00231D136DF7}"/>
              </a:ext>
            </a:extLst>
          </p:cNvPr>
          <p:cNvSpPr txBox="1"/>
          <p:nvPr/>
        </p:nvSpPr>
        <p:spPr>
          <a:xfrm>
            <a:off x="10681099" y="1956430"/>
            <a:ext cx="1196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Zillow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06EEAB-7F99-58B5-E596-925C20D65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t="24686" r="3233" b="37188"/>
          <a:stretch/>
        </p:blipFill>
        <p:spPr>
          <a:xfrm>
            <a:off x="4665785" y="2149407"/>
            <a:ext cx="7516191" cy="2357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7A0047-552B-38FC-DD30-8BC056BEFF96}"/>
              </a:ext>
            </a:extLst>
          </p:cNvPr>
          <p:cNvSpPr txBox="1"/>
          <p:nvPr/>
        </p:nvSpPr>
        <p:spPr>
          <a:xfrm>
            <a:off x="4867543" y="4487778"/>
            <a:ext cx="23606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$872,500 ($286/</a:t>
            </a:r>
            <a:r>
              <a:rPr lang="en-US" sz="1400" b="1" dirty="0" err="1"/>
              <a:t>s.f.</a:t>
            </a:r>
            <a:r>
              <a:rPr lang="en-US" sz="1400" b="1" dirty="0"/>
              <a:t>)</a:t>
            </a:r>
          </a:p>
          <a:p>
            <a:pPr algn="ctr"/>
            <a:r>
              <a:rPr lang="en-US" sz="1400" dirty="0"/>
              <a:t>3,054 </a:t>
            </a:r>
            <a:r>
              <a:rPr lang="en-US" sz="1400" dirty="0" err="1"/>
              <a:t>s.f.</a:t>
            </a:r>
            <a:endParaRPr lang="en-US" sz="1400" dirty="0"/>
          </a:p>
          <a:p>
            <a:pPr algn="ctr"/>
            <a:r>
              <a:rPr lang="en-US" sz="1400" dirty="0"/>
              <a:t>3 bedrooms</a:t>
            </a:r>
          </a:p>
          <a:p>
            <a:pPr algn="ctr"/>
            <a:r>
              <a:rPr lang="en-US" sz="1400" dirty="0"/>
              <a:t>13,503 </a:t>
            </a:r>
            <a:r>
              <a:rPr lang="en-US" sz="1400" dirty="0" err="1"/>
              <a:t>s.f.</a:t>
            </a:r>
            <a:r>
              <a:rPr lang="en-US" sz="1400" dirty="0"/>
              <a:t> lot</a:t>
            </a:r>
          </a:p>
          <a:p>
            <a:pPr algn="ctr"/>
            <a:endParaRPr lang="en-US" sz="1400" dirty="0"/>
          </a:p>
          <a:p>
            <a:pPr algn="ctr"/>
            <a:r>
              <a:rPr lang="en-US" sz="1200" dirty="0"/>
              <a:t>Built in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359F1C-6F85-7E4D-023A-898DDF4C7181}"/>
              </a:ext>
            </a:extLst>
          </p:cNvPr>
          <p:cNvSpPr txBox="1"/>
          <p:nvPr/>
        </p:nvSpPr>
        <p:spPr>
          <a:xfrm>
            <a:off x="7285581" y="4487778"/>
            <a:ext cx="23606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$369,000 ($279/</a:t>
            </a:r>
            <a:r>
              <a:rPr lang="en-US" sz="1400" b="1" dirty="0" err="1"/>
              <a:t>s.f.</a:t>
            </a:r>
            <a:r>
              <a:rPr lang="en-US" sz="1400" b="1" dirty="0"/>
              <a:t>)</a:t>
            </a:r>
          </a:p>
          <a:p>
            <a:pPr algn="ctr"/>
            <a:r>
              <a:rPr lang="en-US" sz="1400" dirty="0"/>
              <a:t>1,319 </a:t>
            </a:r>
            <a:r>
              <a:rPr lang="en-US" sz="1400" dirty="0" err="1"/>
              <a:t>s.f.</a:t>
            </a:r>
            <a:r>
              <a:rPr lang="en-US" sz="1400" dirty="0"/>
              <a:t> each</a:t>
            </a:r>
          </a:p>
          <a:p>
            <a:pPr algn="ctr"/>
            <a:r>
              <a:rPr lang="en-US" sz="1400" dirty="0"/>
              <a:t>2 units with 3 bedrooms</a:t>
            </a:r>
          </a:p>
          <a:p>
            <a:pPr algn="ctr"/>
            <a:r>
              <a:rPr lang="en-US" sz="1400" dirty="0"/>
              <a:t>12,632 </a:t>
            </a:r>
            <a:r>
              <a:rPr lang="en-US" sz="1400" dirty="0" err="1"/>
              <a:t>s.f.</a:t>
            </a:r>
            <a:r>
              <a:rPr lang="en-US" sz="1400" dirty="0"/>
              <a:t> lot</a:t>
            </a:r>
          </a:p>
          <a:p>
            <a:pPr algn="ctr"/>
            <a:endParaRPr lang="en-US" sz="1400" dirty="0"/>
          </a:p>
          <a:p>
            <a:pPr algn="ctr"/>
            <a:r>
              <a:rPr lang="en-US" sz="1200" dirty="0"/>
              <a:t>Built in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D5B592-321B-1FD1-7498-F0B517440A3E}"/>
              </a:ext>
            </a:extLst>
          </p:cNvPr>
          <p:cNvSpPr txBox="1"/>
          <p:nvPr/>
        </p:nvSpPr>
        <p:spPr>
          <a:xfrm>
            <a:off x="9783215" y="4487777"/>
            <a:ext cx="23606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$398,000 ($372/</a:t>
            </a:r>
            <a:r>
              <a:rPr lang="en-US" sz="1400" b="1" dirty="0" err="1"/>
              <a:t>s.f.</a:t>
            </a:r>
            <a:r>
              <a:rPr lang="en-US" sz="1400" b="1" dirty="0"/>
              <a:t>)</a:t>
            </a:r>
          </a:p>
          <a:p>
            <a:pPr algn="ctr"/>
            <a:r>
              <a:rPr lang="en-US" sz="1400" dirty="0"/>
              <a:t>1,068 </a:t>
            </a:r>
            <a:r>
              <a:rPr lang="en-US" sz="1400" dirty="0" err="1"/>
              <a:t>s.f.</a:t>
            </a:r>
            <a:r>
              <a:rPr lang="en-US" sz="1400" dirty="0"/>
              <a:t> </a:t>
            </a:r>
          </a:p>
          <a:p>
            <a:pPr algn="ctr"/>
            <a:r>
              <a:rPr lang="en-US" sz="1400" dirty="0"/>
              <a:t>2 bedrooms</a:t>
            </a:r>
          </a:p>
          <a:p>
            <a:pPr algn="ctr"/>
            <a:r>
              <a:rPr lang="en-US" sz="1400" dirty="0"/>
              <a:t>3,367 </a:t>
            </a:r>
            <a:r>
              <a:rPr lang="en-US" sz="1400" dirty="0" err="1"/>
              <a:t>s.f.</a:t>
            </a:r>
            <a:r>
              <a:rPr lang="en-US" sz="1400" dirty="0"/>
              <a:t> lot</a:t>
            </a:r>
          </a:p>
          <a:p>
            <a:pPr algn="ctr"/>
            <a:endParaRPr lang="en-US" sz="1400" dirty="0"/>
          </a:p>
          <a:p>
            <a:pPr algn="ctr"/>
            <a:r>
              <a:rPr lang="en-US" sz="1200" dirty="0"/>
              <a:t>Built in 2020</a:t>
            </a:r>
          </a:p>
        </p:txBody>
      </p:sp>
    </p:spTree>
    <p:extLst>
      <p:ext uri="{BB962C8B-B14F-4D97-AF65-F5344CB8AC3E}">
        <p14:creationId xmlns:p14="http://schemas.microsoft.com/office/powerpoint/2010/main" val="4276989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02174D0-0EB7-40CF-8FB6-D42063B86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065D4F-7A1C-498E-B6ED-C1BAC28D2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620F7-8F90-A4E1-964E-0D22E13CA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r="1023" b="1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1CD11-7BB8-EFDE-7C6F-B7B9F0EC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2957665"/>
            <a:ext cx="11053637" cy="31895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b="1" dirty="0">
                <a:solidFill>
                  <a:srgbClr val="FFFFFF"/>
                </a:solidFill>
                <a:latin typeface="+mj-lt"/>
                <a:cs typeface="Segoe UI" panose="020B0502040204020203" pitchFamily="34" charset="0"/>
              </a:rPr>
              <a:t>How will middle housing change my neighborhood?</a:t>
            </a:r>
            <a:endParaRPr lang="en-US" sz="7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66269-633F-0089-6571-B57F7E1D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6AF1B4E-90EC-4A51-B6E5-B702C054ECB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6857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A696E-E5D9-D22B-0269-4C6BF8011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Neighborhoods have changed and will continue to change.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8FE35-361B-3E46-7CCB-4A75DB29F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sz="2400" dirty="0"/>
              <a:t>Neighborhoods are meant to change as community needs change.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Development standards regulate development on topics like parking requirements, building height, setbacks, impervious surfaces, and architectural design. 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Where middle housing is allowed, it must still meet city development standards.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17682-1FDE-26BC-9EBE-ACD45CBE5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41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F78E064-47CC-01B9-D672-716592DA5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0" b="7670"/>
          <a:stretch/>
        </p:blipFill>
        <p:spPr>
          <a:xfrm>
            <a:off x="-465958" y="10"/>
            <a:ext cx="13492478" cy="7589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5EFBBA-5C73-E12F-E2E5-CDBF7964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46" y="723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Current single-family neighborhood.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BB6D3-F398-FB86-4B09-528CB21A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A6AF1B4E-90EC-4A51-B6E5-B702C054ECB0}" type="slidenum">
              <a:rPr lang="en-US" smtClean="0">
                <a:solidFill>
                  <a:srgbClr val="FFFFFF"/>
                </a:solidFill>
              </a:rPr>
              <a:pPr algn="r" defTabSz="457200">
                <a:spcAft>
                  <a:spcPts val="600"/>
                </a:spcAft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 close-up of a word&#10;&#10;Description automatically generated">
            <a:extLst>
              <a:ext uri="{FF2B5EF4-FFF2-40B4-BE49-F238E27FC236}">
                <a16:creationId xmlns:a16="http://schemas.microsoft.com/office/drawing/2014/main" id="{B7169437-EEF4-0249-B018-D7E81B60D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678" y="5158380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561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F78E064-47CC-01B9-D672-716592DA5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0" b="7670"/>
          <a:stretch/>
        </p:blipFill>
        <p:spPr>
          <a:xfrm>
            <a:off x="-465958" y="10"/>
            <a:ext cx="13492478" cy="7589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5EFBBA-5C73-E12F-E2E5-CDBF7964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46" y="723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 building is replaced, another modified.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BB6D3-F398-FB86-4B09-528CB21A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A6AF1B4E-90EC-4A51-B6E5-B702C054ECB0}" type="slidenum">
              <a:rPr lang="en-US">
                <a:solidFill>
                  <a:srgbClr val="FFFFFF"/>
                </a:solidFill>
              </a:rPr>
              <a:pPr algn="r" defTabSz="457200">
                <a:spcAft>
                  <a:spcPts val="600"/>
                </a:spcAft>
              </a:pPr>
              <a:t>24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 close-up of a word&#10;&#10;Description automatically generated">
            <a:extLst>
              <a:ext uri="{FF2B5EF4-FFF2-40B4-BE49-F238E27FC236}">
                <a16:creationId xmlns:a16="http://schemas.microsoft.com/office/drawing/2014/main" id="{0649933E-E82D-0EBB-31DA-0335CDF37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678" y="5158380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042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F78E064-47CC-01B9-D672-716592DA5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0" b="7670"/>
          <a:stretch/>
        </p:blipFill>
        <p:spPr>
          <a:xfrm>
            <a:off x="-465958" y="10"/>
            <a:ext cx="13492478" cy="7589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5EFBBA-5C73-E12F-E2E5-CDBF7964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46" y="723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Continued change over time.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BB6D3-F398-FB86-4B09-528CB21A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A6AF1B4E-90EC-4A51-B6E5-B702C054ECB0}" type="slidenum">
              <a:rPr lang="en-US">
                <a:solidFill>
                  <a:srgbClr val="FFFFFF"/>
                </a:solidFill>
              </a:rPr>
              <a:pPr algn="r" defTabSz="457200">
                <a:spcAft>
                  <a:spcPts val="600"/>
                </a:spcAft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 close-up of a word&#10;&#10;Description automatically generated">
            <a:extLst>
              <a:ext uri="{FF2B5EF4-FFF2-40B4-BE49-F238E27FC236}">
                <a16:creationId xmlns:a16="http://schemas.microsoft.com/office/drawing/2014/main" id="{92AE8F2D-2136-52A6-0AD7-104993E12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678" y="5158380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212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F78E064-47CC-01B9-D672-716592DA5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0" b="7670"/>
          <a:stretch/>
        </p:blipFill>
        <p:spPr>
          <a:xfrm>
            <a:off x="-472752" y="10"/>
            <a:ext cx="13492478" cy="7589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5EFBBA-5C73-E12F-E2E5-CDBF7964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46" y="723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Increased variety over time.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BB6D3-F398-FB86-4B09-528CB21A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A6AF1B4E-90EC-4A51-B6E5-B702C054ECB0}" type="slidenum">
              <a:rPr lang="en-US">
                <a:solidFill>
                  <a:srgbClr val="FFFFFF"/>
                </a:solidFill>
              </a:rPr>
              <a:pPr algn="r" defTabSz="457200">
                <a:spcAft>
                  <a:spcPts val="600"/>
                </a:spcAft>
              </a:pPr>
              <a:t>26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 close-up of a word&#10;&#10;Description automatically generated">
            <a:extLst>
              <a:ext uri="{FF2B5EF4-FFF2-40B4-BE49-F238E27FC236}">
                <a16:creationId xmlns:a16="http://schemas.microsoft.com/office/drawing/2014/main" id="{5EB2837E-31B1-46E3-12A2-0BE0EA02F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678" y="5158380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200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481FE-B521-4BB7-886B-417EB8108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27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07FF9C-589D-B939-F128-F48780DDD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314" y="3183118"/>
            <a:ext cx="6480610" cy="294462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481B7A4-6651-5842-C3E9-2D3C4655F0BE}"/>
              </a:ext>
            </a:extLst>
          </p:cNvPr>
          <p:cNvSpPr txBox="1">
            <a:spLocks/>
          </p:cNvSpPr>
          <p:nvPr/>
        </p:nvSpPr>
        <p:spPr>
          <a:xfrm>
            <a:off x="298174" y="3072761"/>
            <a:ext cx="4986686" cy="3556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  <a:lvl2pPr marL="5175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ea typeface="+mn-ea"/>
                <a:cs typeface="+mn-cs"/>
              </a:defRPr>
            </a:lvl2pPr>
            <a:lvl3pPr marL="804863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›"/>
              <a:defRPr sz="1800" kern="1200">
                <a:solidFill>
                  <a:schemeClr val="accent1"/>
                </a:solidFill>
                <a:latin typeface="Montserrat" panose="0200050500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200050500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2000505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/>
              <a:t>Some middle housing types can be a similar building size as single-family houses</a:t>
            </a:r>
          </a:p>
          <a:p>
            <a:pPr>
              <a:lnSpc>
                <a:spcPct val="110000"/>
              </a:lnSpc>
            </a:pPr>
            <a:r>
              <a:rPr lang="en-US" dirty="0"/>
              <a:t>Cities can use development regulations to control for height, setbacks, design, etc.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E0BDD3-6704-8339-DB95-BD2B0F031B5D}"/>
              </a:ext>
            </a:extLst>
          </p:cNvPr>
          <p:cNvSpPr txBox="1"/>
          <p:nvPr/>
        </p:nvSpPr>
        <p:spPr>
          <a:xfrm>
            <a:off x="6232792" y="5758409"/>
            <a:ext cx="223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TWO HOMES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35355-F6A5-C53E-D966-ACF2321B9772}"/>
              </a:ext>
            </a:extLst>
          </p:cNvPr>
          <p:cNvSpPr txBox="1"/>
          <p:nvPr/>
        </p:nvSpPr>
        <p:spPr>
          <a:xfrm>
            <a:off x="9948444" y="5758409"/>
            <a:ext cx="1550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ONE HOME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86F849-75AF-F783-CCAB-8B49EE25314C}"/>
              </a:ext>
            </a:extLst>
          </p:cNvPr>
          <p:cNvSpPr txBox="1"/>
          <p:nvPr/>
        </p:nvSpPr>
        <p:spPr>
          <a:xfrm>
            <a:off x="5402314" y="6182871"/>
            <a:ext cx="2650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Example from Portland, Oregon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6EFF5335-CB18-EBC3-D93B-0F1C0AC18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56" y="508587"/>
            <a:ext cx="11579087" cy="202371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4400" dirty="0"/>
              <a:t>Allowing middle housing doesn’t necessarily </a:t>
            </a:r>
            <a:r>
              <a:rPr lang="en-US" sz="4400" b="1" dirty="0">
                <a:solidFill>
                  <a:schemeClr val="accent2"/>
                </a:solidFill>
              </a:rPr>
              <a:t>change the scale </a:t>
            </a:r>
            <a:r>
              <a:rPr lang="en-US" sz="4400" dirty="0"/>
              <a:t>of buildings that can be built.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85534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1EB98-51CC-D89F-7F25-F061EFE15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386BD-BD66-2A32-E386-EA18BCE52E33}"/>
              </a:ext>
            </a:extLst>
          </p:cNvPr>
          <p:cNvSpPr txBox="1"/>
          <p:nvPr/>
        </p:nvSpPr>
        <p:spPr>
          <a:xfrm>
            <a:off x="526847" y="4598896"/>
            <a:ext cx="3246120" cy="1415772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91440" rIns="91440" bIns="91440">
            <a:noAutofit/>
          </a:bodyPr>
          <a:lstStyle/>
          <a:p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Many existing houses, especially older homes, are smaller than the development code allows.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F3873-8CF0-0DDD-B2FA-FB47435CD570}"/>
              </a:ext>
            </a:extLst>
          </p:cNvPr>
          <p:cNvSpPr txBox="1"/>
          <p:nvPr/>
        </p:nvSpPr>
        <p:spPr>
          <a:xfrm>
            <a:off x="4518282" y="4598896"/>
            <a:ext cx="3246120" cy="141732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91440" rIns="91440" bIns="91440">
            <a:noAutofit/>
          </a:bodyPr>
          <a:lstStyle/>
          <a:p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Single-family homes have become larger over time. When new houses are built, they are often built closer to the maximum size allowed.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50FEB0-9D2D-5619-B6C7-A274C4CF0376}"/>
              </a:ext>
            </a:extLst>
          </p:cNvPr>
          <p:cNvSpPr txBox="1"/>
          <p:nvPr/>
        </p:nvSpPr>
        <p:spPr>
          <a:xfrm>
            <a:off x="8487046" y="4545997"/>
            <a:ext cx="3246120" cy="1415772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91440" rIns="91440" bIns="91440">
            <a:noAutofit/>
          </a:bodyPr>
          <a:lstStyle/>
          <a:p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Allowing missing middle housing does not change </a:t>
            </a:r>
            <a:r>
              <a:rPr lang="en-US" sz="16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size maximums but allows more than one unit in the same space. </a:t>
            </a:r>
            <a:endParaRPr lang="en-US" sz="1600" u="none" strike="noStrike" kern="0" spc="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4A7654CA-0D08-5007-B03D-D1334B310295}"/>
              </a:ext>
            </a:extLst>
          </p:cNvPr>
          <p:cNvSpPr/>
          <p:nvPr/>
        </p:nvSpPr>
        <p:spPr>
          <a:xfrm rot="7905095">
            <a:off x="3703539" y="5365570"/>
            <a:ext cx="914400" cy="914400"/>
          </a:xfrm>
          <a:prstGeom prst="arc">
            <a:avLst>
              <a:gd name="adj1" fmla="val 15904087"/>
              <a:gd name="adj2" fmla="val 587871"/>
            </a:avLst>
          </a:prstGeom>
          <a:ln w="28575"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0B1638-358E-2AB8-54C7-E0041B64F9D7}"/>
              </a:ext>
            </a:extLst>
          </p:cNvPr>
          <p:cNvSpPr txBox="1"/>
          <p:nvPr/>
        </p:nvSpPr>
        <p:spPr>
          <a:xfrm>
            <a:off x="2804253" y="6299033"/>
            <a:ext cx="2712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Currently allowed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1A915AE2-AC66-0D85-CBAD-EE1110F69773}"/>
              </a:ext>
            </a:extLst>
          </p:cNvPr>
          <p:cNvSpPr/>
          <p:nvPr/>
        </p:nvSpPr>
        <p:spPr>
          <a:xfrm rot="7905095">
            <a:off x="7668524" y="5341821"/>
            <a:ext cx="914400" cy="914400"/>
          </a:xfrm>
          <a:prstGeom prst="arc">
            <a:avLst>
              <a:gd name="adj1" fmla="val 15904087"/>
              <a:gd name="adj2" fmla="val 587871"/>
            </a:avLst>
          </a:prstGeom>
          <a:ln w="28575"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7041DB-7C53-0BA4-39CD-A44C08C3A38B}"/>
              </a:ext>
            </a:extLst>
          </p:cNvPr>
          <p:cNvSpPr txBox="1"/>
          <p:nvPr/>
        </p:nvSpPr>
        <p:spPr>
          <a:xfrm>
            <a:off x="6287179" y="6304313"/>
            <a:ext cx="3677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Allowing middle housing will create more housing options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3FA2A7-F8D6-5C06-E021-E632EFD0BDEC}"/>
              </a:ext>
            </a:extLst>
          </p:cNvPr>
          <p:cNvSpPr txBox="1"/>
          <p:nvPr/>
        </p:nvSpPr>
        <p:spPr>
          <a:xfrm>
            <a:off x="294669" y="97650"/>
            <a:ext cx="11460358" cy="128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2"/>
                </a:solidFill>
                <a:latin typeface="Montserrat" panose="02000505000000020004" pitchFamily="2" charset="0"/>
              </a:rPr>
              <a:t>Existing homes </a:t>
            </a:r>
            <a:r>
              <a:rPr lang="en-US" sz="2400" dirty="0">
                <a:latin typeface="Montserrat" panose="02000505000000020004" pitchFamily="2" charset="0"/>
              </a:rPr>
              <a:t>in your neighborhood are likely smaller than the maximum size allowed. Whether middle housing is allowed or not, bigger buildings will likely be developed.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A9493E-3DA7-DBF2-5037-7EC6F0A1A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6" t="-4961" r="65778" b="12038"/>
          <a:stretch/>
        </p:blipFill>
        <p:spPr>
          <a:xfrm>
            <a:off x="154005" y="1200818"/>
            <a:ext cx="3545438" cy="3228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5A0903-4425-30E3-E388-95AA7C8D8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7" t="-6184" r="34183" b="13261"/>
          <a:stretch/>
        </p:blipFill>
        <p:spPr>
          <a:xfrm>
            <a:off x="4430900" y="1200818"/>
            <a:ext cx="3187895" cy="32288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2DF090-F281-8289-D7D8-4D49074999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7" t="-6184" r="3352" b="13261"/>
          <a:stretch/>
        </p:blipFill>
        <p:spPr>
          <a:xfrm>
            <a:off x="8487046" y="1145924"/>
            <a:ext cx="3085324" cy="3228801"/>
          </a:xfrm>
          <a:prstGeom prst="rect">
            <a:avLst/>
          </a:prstGeom>
        </p:spPr>
      </p:pic>
      <p:pic>
        <p:nvPicPr>
          <p:cNvPr id="5" name="Picture 4" descr="A close-up of a word&#10;&#10;Description automatically generated">
            <a:extLst>
              <a:ext uri="{FF2B5EF4-FFF2-40B4-BE49-F238E27FC236}">
                <a16:creationId xmlns:a16="http://schemas.microsoft.com/office/drawing/2014/main" id="{FD456F13-9A1A-E2E5-26DF-A739FF4E7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081" y="6049438"/>
            <a:ext cx="731520" cy="1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040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8AF26-D240-FE1B-A971-9A73F7333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Communities that have allowed middle housing have seen </a:t>
            </a:r>
            <a:r>
              <a:rPr lang="en-US" b="1" dirty="0">
                <a:solidFill>
                  <a:schemeClr val="accent2"/>
                </a:solidFill>
              </a:rPr>
              <a:t>incremental change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BEAB20-9783-DF5A-BF3E-87CCA8546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4" y="2558473"/>
            <a:ext cx="10897048" cy="361849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Cities that have legalized middle housing types have increased the variety of new housing, though only modest upticks in number of middle housing units. </a:t>
            </a:r>
          </a:p>
          <a:p>
            <a:pPr>
              <a:lnSpc>
                <a:spcPct val="110000"/>
              </a:lnSpc>
            </a:pPr>
            <a:r>
              <a:rPr lang="en-US" dirty="0"/>
              <a:t>Most of the new housing is still single-family or apartment units.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E979FA-5322-7FC3-624D-0A8807BE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128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9D53-87D5-F4C6-1567-7D24D9BB7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81EC4-F69C-8787-405F-D3AD54C4F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meeting is part of a grant-funded project (Washington State Department of Commerce Middle Housing Grant)</a:t>
            </a:r>
          </a:p>
          <a:p>
            <a:r>
              <a:rPr lang="en-US" dirty="0"/>
              <a:t>Collaboration between Milton, University Place, Fife, Gig Harbor, and Edgewood</a:t>
            </a:r>
          </a:p>
          <a:p>
            <a:pPr lvl="1"/>
            <a:r>
              <a:rPr lang="en-US" dirty="0"/>
              <a:t>These cities are part of a larger housing affordability partnership: South Sound Housing Affordability Partners (</a:t>
            </a:r>
            <a:r>
              <a:rPr lang="en-US" dirty="0" err="1"/>
              <a:t>SSHA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³</a:t>
            </a:r>
            <a:r>
              <a:rPr lang="en-US" dirty="0" err="1"/>
              <a:t>P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0CA18-DE1E-F4AE-B9D2-6315AE0E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D90D307-9720-4DC4-2404-AF284175C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05" y="4654969"/>
            <a:ext cx="3657600" cy="102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F5D3ED-7274-8BD5-708C-75BDA5B1007A}"/>
              </a:ext>
            </a:extLst>
          </p:cNvPr>
          <p:cNvCxnSpPr/>
          <p:nvPr/>
        </p:nvCxnSpPr>
        <p:spPr>
          <a:xfrm>
            <a:off x="4595029" y="4654969"/>
            <a:ext cx="0" cy="1133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SEPA Housing Toolkit by Pierce County - Issuu">
            <a:extLst>
              <a:ext uri="{FF2B5EF4-FFF2-40B4-BE49-F238E27FC236}">
                <a16:creationId xmlns:a16="http://schemas.microsoft.com/office/drawing/2014/main" id="{B398D23B-95E3-CADF-4988-5259CB1E2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34" y="4123760"/>
            <a:ext cx="3382239" cy="190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589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1BF2B-4643-4400-BC50-C93BFD5F5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48" y="365125"/>
            <a:ext cx="11579087" cy="1325563"/>
          </a:xfrm>
        </p:spPr>
        <p:txBody>
          <a:bodyPr/>
          <a:lstStyle/>
          <a:p>
            <a:r>
              <a:rPr lang="en-US" sz="4000" dirty="0"/>
              <a:t>Allowing middle housing will not necessarily increase </a:t>
            </a:r>
            <a:r>
              <a:rPr lang="en-US" sz="4000" b="1" dirty="0">
                <a:solidFill>
                  <a:schemeClr val="accent2"/>
                </a:solidFill>
              </a:rPr>
              <a:t>property values</a:t>
            </a:r>
            <a:r>
              <a:rPr lang="en-US" sz="40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D78E7-5493-4D6D-823F-52EF66B48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sz="2000" dirty="0"/>
              <a:t>Property values are based on your land, structure(s), and market conditions.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Allowing missing middle housing is associated with potential land value increases on lots that are suitable for redevelopment. 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Reinvestment into existing neighborhoods can improve the infrastructure for everyone, including sidewalks, transportation improvements, neighborhood-based services. 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New investment into development and amenities will increase property values.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Washington State and Pierce County offer </a:t>
            </a:r>
            <a:r>
              <a:rPr lang="en-US" sz="2000" b="1" dirty="0"/>
              <a:t>property tax relief programs to senior citizens, disabled persons, households with limited income, widows, and widowers of veterans.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Households at risk of losing their home due to property tax increases may be eligible for property tax exemptions or relief. </a:t>
            </a:r>
          </a:p>
          <a:p>
            <a:pPr lvl="1">
              <a:lnSpc>
                <a:spcPct val="110000"/>
              </a:lnSpc>
            </a:pPr>
            <a:endParaRPr lang="en-US" sz="20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EE227-86CA-4029-8CA1-BD20C71AC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10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1BF2B-4643-4400-BC50-C93BFD5F5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48" y="365125"/>
            <a:ext cx="11579087" cy="1325563"/>
          </a:xfrm>
        </p:spPr>
        <p:txBody>
          <a:bodyPr/>
          <a:lstStyle/>
          <a:p>
            <a:r>
              <a:rPr lang="en-US" sz="4000" dirty="0"/>
              <a:t>Allowing middle housing will not necessarily increase </a:t>
            </a:r>
            <a:r>
              <a:rPr lang="en-US" sz="4000" b="1" dirty="0">
                <a:solidFill>
                  <a:schemeClr val="accent2"/>
                </a:solidFill>
              </a:rPr>
              <a:t>property values</a:t>
            </a:r>
            <a:r>
              <a:rPr lang="en-US" sz="40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D78E7-5493-4D6D-823F-52EF66B48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sz="2000" dirty="0"/>
              <a:t>Property values are based on your land, structure(s), and market conditions.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Allowing missing middle housing can increase land value for lots that are suitable for redevelopment. </a:t>
            </a:r>
          </a:p>
          <a:p>
            <a:r>
              <a:rPr lang="en-US" sz="2000" dirty="0"/>
              <a:t>Households at risk of losing their home due to property tax increases may be eligible for property tax exemptions or relief.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Washington State and Pierce County offer </a:t>
            </a:r>
            <a:r>
              <a:rPr lang="en-US" sz="2000" b="1" dirty="0"/>
              <a:t>property tax relief programs to senior citizens, disabled persons, households with limited income, widows, and widowers of veterans.</a:t>
            </a:r>
            <a:r>
              <a:rPr lang="en-US" sz="2000" dirty="0"/>
              <a:t> 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Reinvestment into existing neighborhoods can improve the infrastructure for everyone, including sidewalks, transportation improvements, neighborhood-based services. </a:t>
            </a:r>
          </a:p>
          <a:p>
            <a:pPr lvl="1">
              <a:lnSpc>
                <a:spcPct val="110000"/>
              </a:lnSpc>
            </a:pPr>
            <a:endParaRPr lang="en-US" sz="20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EE227-86CA-4029-8CA1-BD20C71AC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141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8320351-9FA2-4A26-885B-BB8F3E490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CD2EFB-78C2-4C6E-A6B9-4ED12FAD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Blueprint of a residential house">
            <a:extLst>
              <a:ext uri="{FF2B5EF4-FFF2-40B4-BE49-F238E27FC236}">
                <a16:creationId xmlns:a16="http://schemas.microsoft.com/office/drawing/2014/main" id="{0FA620F7-8F90-A4E1-964E-0D22E13CA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1CD11-7BB8-EFDE-7C6F-B7B9F0EC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00427"/>
            <a:ext cx="9875520" cy="3299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0" b="1" dirty="0">
                <a:solidFill>
                  <a:srgbClr val="FFFFFF"/>
                </a:solidFill>
                <a:latin typeface="+mj-lt"/>
              </a:rPr>
              <a:t>What is </a:t>
            </a:r>
            <a:r>
              <a:rPr lang="en-US" sz="7000" b="1" dirty="0">
                <a:solidFill>
                  <a:schemeClr val="accent4"/>
                </a:solidFill>
                <a:latin typeface="+mj-lt"/>
              </a:rPr>
              <a:t>[City Name] </a:t>
            </a:r>
            <a:r>
              <a:rPr lang="en-US" sz="7000" b="1" dirty="0">
                <a:solidFill>
                  <a:srgbClr val="FFFFFF"/>
                </a:solidFill>
                <a:latin typeface="+mj-lt"/>
              </a:rPr>
              <a:t>doing to address housing needs?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66269-633F-0089-6571-B57F7E1D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6AF1B4E-90EC-4A51-B6E5-B702C054ECB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32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54193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9D53-87D5-F4C6-1567-7D24D9BB7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SSHA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³</a:t>
            </a:r>
            <a:r>
              <a:rPr lang="en-US" dirty="0" err="1"/>
              <a:t>P</a:t>
            </a:r>
            <a:r>
              <a:rPr lang="en-US" dirty="0"/>
              <a:t> Middle Housing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81EC4-F69C-8787-405F-D3AD54C4F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4" y="1825624"/>
            <a:ext cx="7921802" cy="4793381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 dirty="0"/>
              <a:t>[City] is collaborating with other cities and the South Sound Housing Affordability Partners (</a:t>
            </a:r>
            <a:r>
              <a:rPr lang="en-US" sz="2000" dirty="0" err="1"/>
              <a:t>SSHA³P</a:t>
            </a:r>
            <a:r>
              <a:rPr lang="en-US" sz="2000" dirty="0"/>
              <a:t>) to address housing needs in Pierce County.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Several cities received a grant to study areas most suitable for middle housing.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The City will use this information to inform potential updates to development regulations and zoning.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Middle housing must still meet city development standards such as parking minimums, impervious surface limits, height limits, and setbacks requirements.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0CA18-DE1E-F4AE-B9D2-6315AE0E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6B700-0A75-7868-110C-6BA13B136254}"/>
              </a:ext>
            </a:extLst>
          </p:cNvPr>
          <p:cNvSpPr/>
          <p:nvPr/>
        </p:nvSpPr>
        <p:spPr>
          <a:xfrm>
            <a:off x="8353072" y="1573005"/>
            <a:ext cx="3835614" cy="4793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55B966-6515-EF44-D4BF-BD8D186A9BEA}"/>
              </a:ext>
            </a:extLst>
          </p:cNvPr>
          <p:cNvSpPr txBox="1"/>
          <p:nvPr/>
        </p:nvSpPr>
        <p:spPr>
          <a:xfrm>
            <a:off x="8884812" y="3327794"/>
            <a:ext cx="2860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Placeholder for map of the city</a:t>
            </a:r>
          </a:p>
        </p:txBody>
      </p:sp>
    </p:spTree>
    <p:extLst>
      <p:ext uri="{BB962C8B-B14F-4D97-AF65-F5344CB8AC3E}">
        <p14:creationId xmlns:p14="http://schemas.microsoft.com/office/powerpoint/2010/main" val="1657847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9D53-87D5-F4C6-1567-7D24D9BB7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81EC4-F69C-8787-405F-D3AD54C4F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4" y="1825625"/>
            <a:ext cx="7655188" cy="435133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The city is updating its comprehensive plan for 2024.</a:t>
            </a:r>
          </a:p>
          <a:p>
            <a:pPr>
              <a:lnSpc>
                <a:spcPct val="110000"/>
              </a:lnSpc>
            </a:pPr>
            <a:r>
              <a:rPr lang="en-US" dirty="0"/>
              <a:t>The comprehensive plan sets the vision and policies for the city over the next 20 years.</a:t>
            </a:r>
          </a:p>
          <a:p>
            <a:pPr>
              <a:lnSpc>
                <a:spcPct val="110000"/>
              </a:lnSpc>
            </a:pPr>
            <a:r>
              <a:rPr lang="en-US" dirty="0"/>
              <a:t>New state law (passed in 2021) requires cities to allow greater housing diversity in existing neighborhoods.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0CA18-DE1E-F4AE-B9D2-6315AE0E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F98229-C129-C634-F080-6E76DAA38B87}"/>
              </a:ext>
            </a:extLst>
          </p:cNvPr>
          <p:cNvSpPr/>
          <p:nvPr/>
        </p:nvSpPr>
        <p:spPr>
          <a:xfrm>
            <a:off x="8268101" y="1578543"/>
            <a:ext cx="3923899" cy="4793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FA5E9D-9ABF-E379-BB1C-D760676FF10E}"/>
              </a:ext>
            </a:extLst>
          </p:cNvPr>
          <p:cNvSpPr txBox="1"/>
          <p:nvPr/>
        </p:nvSpPr>
        <p:spPr>
          <a:xfrm>
            <a:off x="8884813" y="3166016"/>
            <a:ext cx="2860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Place holder for City’s Timeline</a:t>
            </a:r>
          </a:p>
        </p:txBody>
      </p:sp>
    </p:spTree>
    <p:extLst>
      <p:ext uri="{BB962C8B-B14F-4D97-AF65-F5344CB8AC3E}">
        <p14:creationId xmlns:p14="http://schemas.microsoft.com/office/powerpoint/2010/main" val="1770126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620F7-8F90-A4E1-964E-0D22E13CAE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4" b="2209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C1CD11-7BB8-EFDE-7C6F-B7B9F0EC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31" y="4754291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  <a:latin typeface="+mj-lt"/>
              </a:rPr>
              <a:t>What is Middle Housing?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66269-633F-0089-6571-B57F7E1D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6AF1B4E-90EC-4A51-B6E5-B702C054ECB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EB4276-5ECE-530C-7F70-6CB9EF3EC9FB}"/>
              </a:ext>
            </a:extLst>
          </p:cNvPr>
          <p:cNvSpPr txBox="1"/>
          <p:nvPr/>
        </p:nvSpPr>
        <p:spPr>
          <a:xfrm>
            <a:off x="-5213925" y="6596390"/>
            <a:ext cx="7729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Image from Sightline Institute</a:t>
            </a:r>
          </a:p>
        </p:txBody>
      </p:sp>
    </p:spTree>
    <p:extLst>
      <p:ext uri="{BB962C8B-B14F-4D97-AF65-F5344CB8AC3E}">
        <p14:creationId xmlns:p14="http://schemas.microsoft.com/office/powerpoint/2010/main" val="129706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2D4C-CFDD-B887-07BE-26229979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" y="231777"/>
            <a:ext cx="11579087" cy="237632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Middle housing </a:t>
            </a:r>
            <a:r>
              <a:rPr lang="en-US" dirty="0"/>
              <a:t>is housing that falls between single-family houses and larger apartment buildings.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99456-2538-4AD7-1985-F5C6FABF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23B13E-DAC9-8330-67DE-1A269EA14FA3}"/>
              </a:ext>
            </a:extLst>
          </p:cNvPr>
          <p:cNvGrpSpPr/>
          <p:nvPr/>
        </p:nvGrpSpPr>
        <p:grpSpPr>
          <a:xfrm>
            <a:off x="1036510" y="2631732"/>
            <a:ext cx="3126132" cy="3925151"/>
            <a:chOff x="805503" y="2689977"/>
            <a:chExt cx="3126132" cy="3925151"/>
          </a:xfrm>
        </p:grpSpPr>
        <p:pic>
          <p:nvPicPr>
            <p:cNvPr id="5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3D02CF2-A241-9A26-D65F-FBE01A1DA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8" t="8766" r="7683" b="8629"/>
            <a:stretch/>
          </p:blipFill>
          <p:spPr>
            <a:xfrm>
              <a:off x="1024156" y="2689977"/>
              <a:ext cx="2311640" cy="202650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B764B5-06C7-F2C4-58C8-050531856FD9}"/>
                </a:ext>
              </a:extLst>
            </p:cNvPr>
            <p:cNvSpPr txBox="1"/>
            <p:nvPr/>
          </p:nvSpPr>
          <p:spPr>
            <a:xfrm>
              <a:off x="805503" y="4885424"/>
              <a:ext cx="3126132" cy="1729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Single-family housing</a:t>
              </a:r>
            </a:p>
            <a:p>
              <a:pPr marL="285750" indent="-109538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en-US" sz="1600" dirty="0"/>
                <a:t>Larger units</a:t>
              </a:r>
            </a:p>
            <a:p>
              <a:pPr marL="285750" indent="-109538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en-US" sz="1600" dirty="0"/>
                <a:t>Low density</a:t>
              </a:r>
            </a:p>
            <a:p>
              <a:pPr marL="285750" indent="-109538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en-US" sz="1600" dirty="0"/>
                <a:t>More expensive to build on a per-unit basis</a:t>
              </a:r>
            </a:p>
            <a:p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CFF1FC-F12C-0334-21CE-CF272799A29B}"/>
              </a:ext>
            </a:extLst>
          </p:cNvPr>
          <p:cNvGrpSpPr/>
          <p:nvPr/>
        </p:nvGrpSpPr>
        <p:grpSpPr>
          <a:xfrm>
            <a:off x="7769682" y="2281870"/>
            <a:ext cx="3230774" cy="4275013"/>
            <a:chOff x="7538675" y="2340115"/>
            <a:chExt cx="3230774" cy="4275013"/>
          </a:xfrm>
        </p:grpSpPr>
        <p:pic>
          <p:nvPicPr>
            <p:cNvPr id="6" name="Picture 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6A45861-6968-B044-1A19-23084DDF3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216" b="13808"/>
            <a:stretch/>
          </p:blipFill>
          <p:spPr>
            <a:xfrm>
              <a:off x="7538675" y="2340115"/>
              <a:ext cx="2627290" cy="24582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6CDD3F-C76E-F8A8-4102-F07CA6FCE5A1}"/>
                </a:ext>
              </a:extLst>
            </p:cNvPr>
            <p:cNvSpPr txBox="1"/>
            <p:nvPr/>
          </p:nvSpPr>
          <p:spPr>
            <a:xfrm>
              <a:off x="7744260" y="4885424"/>
              <a:ext cx="3025189" cy="1729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Multifamily housing</a:t>
              </a:r>
            </a:p>
            <a:p>
              <a:pPr marL="285750" indent="-109538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en-US" sz="1600" dirty="0"/>
                <a:t>Smaller units</a:t>
              </a:r>
            </a:p>
            <a:p>
              <a:pPr marL="285750" indent="-109538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en-US" sz="1600" dirty="0"/>
                <a:t>High density</a:t>
              </a:r>
            </a:p>
            <a:p>
              <a:pPr marL="285750" indent="-109538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en-US" sz="1600" dirty="0"/>
                <a:t>Less expensive to build on a per-unit basis</a:t>
              </a:r>
            </a:p>
            <a:p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17C54A-3F09-09B1-1C35-81FC46991C31}"/>
              </a:ext>
            </a:extLst>
          </p:cNvPr>
          <p:cNvGrpSpPr/>
          <p:nvPr/>
        </p:nvGrpSpPr>
        <p:grpSpPr>
          <a:xfrm>
            <a:off x="4403096" y="2415861"/>
            <a:ext cx="3126132" cy="3057649"/>
            <a:chOff x="3954094" y="2474106"/>
            <a:chExt cx="3126132" cy="30576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D07252-D697-A3D2-BA20-2E7FB8796DAE}"/>
                </a:ext>
              </a:extLst>
            </p:cNvPr>
            <p:cNvSpPr txBox="1"/>
            <p:nvPr/>
          </p:nvSpPr>
          <p:spPr>
            <a:xfrm>
              <a:off x="3954094" y="4885424"/>
              <a:ext cx="3126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MIDDLE HOUSING</a:t>
              </a:r>
              <a:endParaRPr lang="en-US" sz="1600" dirty="0">
                <a:solidFill>
                  <a:schemeClr val="accent2"/>
                </a:solidFill>
              </a:endParaRPr>
            </a:p>
            <a:p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DEA0130-6324-A81C-BF58-191A19BA7454}"/>
                </a:ext>
              </a:extLst>
            </p:cNvPr>
            <p:cNvGrpSpPr/>
            <p:nvPr/>
          </p:nvGrpSpPr>
          <p:grpSpPr>
            <a:xfrm>
              <a:off x="3954094" y="2474106"/>
              <a:ext cx="3126132" cy="2983418"/>
              <a:chOff x="3954094" y="2474106"/>
              <a:chExt cx="3126132" cy="2983418"/>
            </a:xfrm>
          </p:grpSpPr>
          <p:pic>
            <p:nvPicPr>
              <p:cNvPr id="7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B5D34F09-4241-FC42-6C4C-7963AE832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9830" y="2474106"/>
                <a:ext cx="2846831" cy="2458246"/>
              </a:xfrm>
              <a:prstGeom prst="rect">
                <a:avLst/>
              </a:prstGeom>
            </p:spPr>
          </p:pic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BB2ED64B-4ED3-8EE3-0B8F-92F48788F960}"/>
                  </a:ext>
                </a:extLst>
              </p:cNvPr>
              <p:cNvSpPr/>
              <p:nvPr/>
            </p:nvSpPr>
            <p:spPr>
              <a:xfrm>
                <a:off x="3954094" y="2689977"/>
                <a:ext cx="3126132" cy="2767547"/>
              </a:xfrm>
              <a:prstGeom prst="roundRect">
                <a:avLst/>
              </a:prstGeom>
              <a:noFill/>
              <a:ln w="38100">
                <a:solidFill>
                  <a:schemeClr val="accent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030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09E6-5E4D-47ED-0B05-E51F52A94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3" y="1479729"/>
            <a:ext cx="7347533" cy="2658911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 dirty="0"/>
              <a:t>Commonly built in Washington communities until the mid-20th century.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effectLst/>
                <a:ea typeface="Times" panose="02020603050405020304" pitchFamily="18" charset="0"/>
                <a:cs typeface="Times New Roman" panose="02020603050405020304" pitchFamily="18" charset="0"/>
              </a:rPr>
              <a:t>Architectural style, scale, and density of middle housing can be similar to single-family homes.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Promotes more efficient use of existing infrastructure and more walkable neighborhoods.</a:t>
            </a:r>
            <a:endParaRPr lang="en-US" dirty="0">
              <a:effectLst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u="none" strike="noStrike" kern="0" spc="0" dirty="0">
              <a:solidFill>
                <a:srgbClr val="3F6075"/>
              </a:solidFill>
              <a:effectLst/>
              <a:latin typeface="Tw Cen MT" panose="020B06020201040206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9A069-72B1-B2FF-A433-8C0740D3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A picture containing sky, road, outdoor, house&#10;&#10;Description automatically generated">
            <a:extLst>
              <a:ext uri="{FF2B5EF4-FFF2-40B4-BE49-F238E27FC236}">
                <a16:creationId xmlns:a16="http://schemas.microsoft.com/office/drawing/2014/main" id="{CDB599FA-1AD0-25A0-2CE1-070E944312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/>
        </p:blipFill>
        <p:spPr>
          <a:xfrm>
            <a:off x="6133185" y="4177942"/>
            <a:ext cx="2998532" cy="1999021"/>
          </a:xfrm>
          <a:prstGeom prst="rect">
            <a:avLst/>
          </a:prstGeom>
        </p:spPr>
      </p:pic>
      <p:pic>
        <p:nvPicPr>
          <p:cNvPr id="9" name="Picture 8" descr="A house with a large front yard&#10;&#10;Description automatically generated with low confidence">
            <a:extLst>
              <a:ext uri="{FF2B5EF4-FFF2-40B4-BE49-F238E27FC236}">
                <a16:creationId xmlns:a16="http://schemas.microsoft.com/office/drawing/2014/main" id="{3BEDC016-6DAD-F7AA-F108-CD0BAADC9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9" b="5519"/>
          <a:stretch/>
        </p:blipFill>
        <p:spPr>
          <a:xfrm>
            <a:off x="1" y="4177943"/>
            <a:ext cx="2998532" cy="1999021"/>
          </a:xfrm>
          <a:prstGeom prst="rect">
            <a:avLst/>
          </a:prstGeom>
        </p:spPr>
      </p:pic>
      <p:pic>
        <p:nvPicPr>
          <p:cNvPr id="11" name="Picture 10" descr="A picture containing tree, grass, outdoor, house&#10;&#10;Description automatically generated">
            <a:extLst>
              <a:ext uri="{FF2B5EF4-FFF2-40B4-BE49-F238E27FC236}">
                <a16:creationId xmlns:a16="http://schemas.microsoft.com/office/drawing/2014/main" id="{117E1568-B366-03CB-0308-AEE8218FE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9199778" y="4177942"/>
            <a:ext cx="2998532" cy="1999021"/>
          </a:xfrm>
          <a:prstGeom prst="rect">
            <a:avLst/>
          </a:prstGeom>
        </p:spPr>
      </p:pic>
      <p:pic>
        <p:nvPicPr>
          <p:cNvPr id="13" name="Picture 12" descr="A row of houses&#10;&#10;Description automatically generated with low confidence">
            <a:extLst>
              <a:ext uri="{FF2B5EF4-FFF2-40B4-BE49-F238E27FC236}">
                <a16:creationId xmlns:a16="http://schemas.microsoft.com/office/drawing/2014/main" id="{C3E7A500-D055-C108-8E49-2D4C9FA1E7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r="4297"/>
          <a:stretch/>
        </p:blipFill>
        <p:spPr>
          <a:xfrm>
            <a:off x="3066593" y="4177942"/>
            <a:ext cx="2998532" cy="19990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3F2134-C9FA-2B14-C0A5-AF1304B5C69E}"/>
              </a:ext>
            </a:extLst>
          </p:cNvPr>
          <p:cNvSpPr txBox="1"/>
          <p:nvPr/>
        </p:nvSpPr>
        <p:spPr>
          <a:xfrm>
            <a:off x="0" y="6181095"/>
            <a:ext cx="7729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Examples from Sightline Institute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4239AC-8DC6-DA9F-62A2-2D20DB29F78C}"/>
              </a:ext>
            </a:extLst>
          </p:cNvPr>
          <p:cNvSpPr txBox="1"/>
          <p:nvPr/>
        </p:nvSpPr>
        <p:spPr>
          <a:xfrm>
            <a:off x="9199778" y="916930"/>
            <a:ext cx="2998532" cy="3146887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91440" rIns="91440" bIns="9144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Townhouses</a:t>
            </a:r>
            <a:endParaRPr lang="en-US" sz="1600" kern="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plexes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riplexes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ourplexes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kern="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Sixplexes</a:t>
            </a:r>
            <a:endParaRPr lang="en-US" sz="1600" u="none" strike="noStrike" kern="0" spc="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ourtyard buildings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ottage housing</a:t>
            </a:r>
            <a:endParaRPr lang="en-US" sz="1600" kern="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u="none" strike="noStrike" kern="0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Live/work lofts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Mother-in-law units / Accessory Dwelling Units (ADUs)</a:t>
            </a:r>
            <a:endParaRPr lang="en-US" sz="1600" u="none" strike="noStrike" kern="0" spc="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1F40945-D629-A4C6-66FA-CA3DD2464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3" y="365126"/>
            <a:ext cx="11579087" cy="734684"/>
          </a:xfrm>
        </p:spPr>
        <p:txBody>
          <a:bodyPr/>
          <a:lstStyle/>
          <a:p>
            <a:r>
              <a:rPr lang="en-US" dirty="0"/>
              <a:t>More about </a:t>
            </a:r>
            <a:r>
              <a:rPr lang="en-US" b="1" dirty="0">
                <a:solidFill>
                  <a:schemeClr val="accent2"/>
                </a:solidFill>
              </a:rPr>
              <a:t>middle housing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557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8320351-9FA2-4A26-885B-BB8F3E490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CD2EFB-78C2-4C6E-A6B9-4ED12FAD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620F7-8F90-A4E1-964E-0D22E13CA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1CD11-7BB8-EFDE-7C6F-B7B9F0EC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00427"/>
            <a:ext cx="9875520" cy="3299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 dirty="0">
                <a:solidFill>
                  <a:srgbClr val="FFFFFF"/>
                </a:solidFill>
                <a:latin typeface="+mj-lt"/>
              </a:rPr>
              <a:t>Why is Middle Housing important?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66269-633F-0089-6571-B57F7E1D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6AF1B4E-90EC-4A51-B6E5-B702C054ECB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55214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9D53-87D5-F4C6-1567-7D24D9BB7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56" y="529871"/>
            <a:ext cx="11579087" cy="13255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Middle housing is one of many efforts to address </a:t>
            </a:r>
            <a:r>
              <a:rPr lang="en-US" b="1" dirty="0">
                <a:solidFill>
                  <a:schemeClr val="accent2"/>
                </a:solidFill>
              </a:rPr>
              <a:t>housing affordability </a:t>
            </a:r>
            <a:r>
              <a:rPr lang="en-US" dirty="0"/>
              <a:t>in Pierce County.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0CA18-DE1E-F4AE-B9D2-6315AE0E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CEF689E-2C89-878A-D34E-71EBF7CC9B7F}"/>
              </a:ext>
            </a:extLst>
          </p:cNvPr>
          <p:cNvGrpSpPr/>
          <p:nvPr/>
        </p:nvGrpSpPr>
        <p:grpSpPr>
          <a:xfrm>
            <a:off x="763475" y="2624455"/>
            <a:ext cx="11428525" cy="829741"/>
            <a:chOff x="763475" y="2522855"/>
            <a:chExt cx="11428525" cy="82974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2A51DFD-CF64-74AE-AB24-559118E80CF6}"/>
                </a:ext>
              </a:extLst>
            </p:cNvPr>
            <p:cNvSpPr/>
            <p:nvPr/>
          </p:nvSpPr>
          <p:spPr>
            <a:xfrm>
              <a:off x="763475" y="2522855"/>
              <a:ext cx="11428525" cy="8297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 descr="Renovation (House With Sparkles) with solid fill">
              <a:extLst>
                <a:ext uri="{FF2B5EF4-FFF2-40B4-BE49-F238E27FC236}">
                  <a16:creationId xmlns:a16="http://schemas.microsoft.com/office/drawing/2014/main" id="{B38E8458-FAE8-8B16-AA02-51265DA26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8005" y="2604619"/>
              <a:ext cx="695924" cy="69592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5F6FDDD-C166-F492-0176-A0A4DDFCA7C8}"/>
                </a:ext>
              </a:extLst>
            </p:cNvPr>
            <p:cNvSpPr txBox="1"/>
            <p:nvPr/>
          </p:nvSpPr>
          <p:spPr>
            <a:xfrm>
              <a:off x="1592688" y="2763157"/>
              <a:ext cx="97313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880"/>
              <a:r>
                <a:rPr lang="en-US" sz="2000" dirty="0">
                  <a:solidFill>
                    <a:schemeClr val="bg1"/>
                  </a:solidFill>
                </a:rPr>
                <a:t>Housing costs have risen 3x as fast as incomes over the past 10 years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5E12803-A1F8-8EBE-86BC-85FBE76B2C2E}"/>
              </a:ext>
            </a:extLst>
          </p:cNvPr>
          <p:cNvGrpSpPr/>
          <p:nvPr/>
        </p:nvGrpSpPr>
        <p:grpSpPr>
          <a:xfrm>
            <a:off x="763475" y="3636381"/>
            <a:ext cx="11428525" cy="829741"/>
            <a:chOff x="763474" y="4607644"/>
            <a:chExt cx="11428525" cy="82974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0AC36-6AF4-D900-5017-83ADC5275899}"/>
                </a:ext>
              </a:extLst>
            </p:cNvPr>
            <p:cNvSpPr/>
            <p:nvPr/>
          </p:nvSpPr>
          <p:spPr>
            <a:xfrm>
              <a:off x="763474" y="4607644"/>
              <a:ext cx="11428525" cy="8297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Woman with kid with solid fill">
              <a:extLst>
                <a:ext uri="{FF2B5EF4-FFF2-40B4-BE49-F238E27FC236}">
                  <a16:creationId xmlns:a16="http://schemas.microsoft.com/office/drawing/2014/main" id="{041F5403-014F-1EC8-3E3B-481F30FE1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3808" y="4674553"/>
              <a:ext cx="695924" cy="69592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6026CC-EA5B-EAA8-8206-E97322CE31F2}"/>
                </a:ext>
              </a:extLst>
            </p:cNvPr>
            <p:cNvSpPr txBox="1"/>
            <p:nvPr/>
          </p:nvSpPr>
          <p:spPr>
            <a:xfrm>
              <a:off x="1680066" y="4863109"/>
              <a:ext cx="994710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880"/>
              <a:r>
                <a:rPr lang="en-US" sz="2000" dirty="0">
                  <a:solidFill>
                    <a:schemeClr val="bg1"/>
                  </a:solidFill>
                </a:rPr>
                <a:t>1 in 3 households spend more than 30% of their income on housing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22DBDF3-F7E7-24C1-90EC-7206405FA795}"/>
              </a:ext>
            </a:extLst>
          </p:cNvPr>
          <p:cNvGrpSpPr/>
          <p:nvPr/>
        </p:nvGrpSpPr>
        <p:grpSpPr>
          <a:xfrm>
            <a:off x="763475" y="4648307"/>
            <a:ext cx="11428525" cy="829741"/>
            <a:chOff x="763475" y="3543572"/>
            <a:chExt cx="11428525" cy="82974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5978351-BC5C-B5AF-1054-7F4E5334C0F7}"/>
                </a:ext>
              </a:extLst>
            </p:cNvPr>
            <p:cNvSpPr/>
            <p:nvPr/>
          </p:nvSpPr>
          <p:spPr>
            <a:xfrm>
              <a:off x="763475" y="3543572"/>
              <a:ext cx="11428525" cy="8297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Money outline">
              <a:extLst>
                <a:ext uri="{FF2B5EF4-FFF2-40B4-BE49-F238E27FC236}">
                  <a16:creationId xmlns:a16="http://schemas.microsoft.com/office/drawing/2014/main" id="{5E6B44C3-FDD7-565E-14FC-781B90792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8005" y="3597825"/>
              <a:ext cx="695924" cy="6959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8D89984-8870-D961-7204-2DF389CC3D1B}"/>
                </a:ext>
              </a:extLst>
            </p:cNvPr>
            <p:cNvSpPr txBox="1"/>
            <p:nvPr/>
          </p:nvSpPr>
          <p:spPr>
            <a:xfrm>
              <a:off x="1592688" y="3771131"/>
              <a:ext cx="98186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880"/>
              <a:r>
                <a:rPr lang="en-US" sz="2000" dirty="0">
                  <a:solidFill>
                    <a:schemeClr val="bg1"/>
                  </a:solidFill>
                </a:rPr>
                <a:t>About ½ of renters spend more than 30% of their income on rent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9FF9346-4D11-0852-6583-B7B9BDA0A387}"/>
              </a:ext>
            </a:extLst>
          </p:cNvPr>
          <p:cNvGrpSpPr/>
          <p:nvPr/>
        </p:nvGrpSpPr>
        <p:grpSpPr>
          <a:xfrm>
            <a:off x="763475" y="5660234"/>
            <a:ext cx="11428525" cy="829741"/>
            <a:chOff x="763475" y="5660234"/>
            <a:chExt cx="11428525" cy="82974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5D2D06B-63C9-6A31-A1E7-F0BD6A2F967B}"/>
                </a:ext>
              </a:extLst>
            </p:cNvPr>
            <p:cNvSpPr/>
            <p:nvPr/>
          </p:nvSpPr>
          <p:spPr>
            <a:xfrm>
              <a:off x="763475" y="5660234"/>
              <a:ext cx="11428525" cy="8297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 descr="Key with solid fill">
              <a:extLst>
                <a:ext uri="{FF2B5EF4-FFF2-40B4-BE49-F238E27FC236}">
                  <a16:creationId xmlns:a16="http://schemas.microsoft.com/office/drawing/2014/main" id="{4D1BAC84-F36A-E495-E0F9-CE1DEABD1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6764" y="5759547"/>
              <a:ext cx="695924" cy="69592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1B32FF-8AD5-3C64-D237-BACDB5006F2E}"/>
                </a:ext>
              </a:extLst>
            </p:cNvPr>
            <p:cNvSpPr txBox="1"/>
            <p:nvPr/>
          </p:nvSpPr>
          <p:spPr>
            <a:xfrm>
              <a:off x="1609890" y="5730311"/>
              <a:ext cx="956610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880"/>
              <a:r>
                <a:rPr lang="en-US" sz="2000" dirty="0">
                  <a:solidFill>
                    <a:schemeClr val="bg1"/>
                  </a:solidFill>
                </a:rPr>
                <a:t>To purchase an average home, you would have to make more than 1.5x the county median income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3990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3DF4833F-3C30-A301-E6E0-0B897785D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542" y="1234440"/>
            <a:ext cx="1463040" cy="2194560"/>
          </a:xfrm>
          <a:prstGeom prst="rect">
            <a:avLst/>
          </a:prstGeom>
        </p:spPr>
      </p:pic>
      <p:pic>
        <p:nvPicPr>
          <p:cNvPr id="12" name="Picture 11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91551A77-0133-0E36-E2F0-F2BDF4E51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7" r="13309"/>
          <a:stretch/>
        </p:blipFill>
        <p:spPr>
          <a:xfrm>
            <a:off x="6336546" y="3561530"/>
            <a:ext cx="2211195" cy="2103120"/>
          </a:xfrm>
          <a:prstGeom prst="rect">
            <a:avLst/>
          </a:prstGeom>
        </p:spPr>
      </p:pic>
      <p:pic>
        <p:nvPicPr>
          <p:cNvPr id="14" name="Picture 13" descr="A picture containing person, clothing, outdoor, sunglasses&#10;&#10;Description automatically generated">
            <a:extLst>
              <a:ext uri="{FF2B5EF4-FFF2-40B4-BE49-F238E27FC236}">
                <a16:creationId xmlns:a16="http://schemas.microsoft.com/office/drawing/2014/main" id="{D431E755-EC79-0A29-D750-CF5C0AE506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r="29649"/>
          <a:stretch/>
        </p:blipFill>
        <p:spPr>
          <a:xfrm>
            <a:off x="9771818" y="1234440"/>
            <a:ext cx="2151826" cy="2194560"/>
          </a:xfrm>
          <a:prstGeom prst="rect">
            <a:avLst/>
          </a:prstGeom>
        </p:spPr>
      </p:pic>
      <p:pic>
        <p:nvPicPr>
          <p:cNvPr id="20" name="Picture 19" descr="A group of women and a child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53447011-FC5F-87E5-2548-855C52BED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963" y="3558235"/>
            <a:ext cx="3154680" cy="2103120"/>
          </a:xfrm>
          <a:prstGeom prst="rect">
            <a:avLst/>
          </a:prstGeom>
        </p:spPr>
      </p:pic>
      <p:pic>
        <p:nvPicPr>
          <p:cNvPr id="22" name="Picture 21" descr="A person holding a baby&#10;&#10;Description automatically generated">
            <a:extLst>
              <a:ext uri="{FF2B5EF4-FFF2-40B4-BE49-F238E27FC236}">
                <a16:creationId xmlns:a16="http://schemas.microsoft.com/office/drawing/2014/main" id="{099BE1C6-057F-EF86-4118-D1D143FC1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46" y="1234440"/>
            <a:ext cx="1645920" cy="2194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F50D24-9C5D-5700-3689-42ADFA95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57" y="2615981"/>
            <a:ext cx="5998911" cy="1325563"/>
          </a:xfrm>
        </p:spPr>
        <p:txBody>
          <a:bodyPr/>
          <a:lstStyle/>
          <a:p>
            <a:r>
              <a:rPr lang="en-US" dirty="0"/>
              <a:t>Middle housing </a:t>
            </a:r>
            <a:r>
              <a:rPr lang="en-US" b="1" dirty="0">
                <a:solidFill>
                  <a:schemeClr val="accent2"/>
                </a:solidFill>
              </a:rPr>
              <a:t>serves housing needs not met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by single-family homes or large-scale multifamily development.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E9D600-B311-3C72-740D-027B55F2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68D41-43E0-7537-F3C4-E41B200A6B13}"/>
              </a:ext>
            </a:extLst>
          </p:cNvPr>
          <p:cNvSpPr txBox="1"/>
          <p:nvPr/>
        </p:nvSpPr>
        <p:spPr>
          <a:xfrm>
            <a:off x="6192152" y="566135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Older adults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B23CB-839C-EC41-39D8-0F898A4C4753}"/>
              </a:ext>
            </a:extLst>
          </p:cNvPr>
          <p:cNvSpPr txBox="1"/>
          <p:nvPr/>
        </p:nvSpPr>
        <p:spPr>
          <a:xfrm>
            <a:off x="8768963" y="5661355"/>
            <a:ext cx="2318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Multigenerational</a:t>
            </a:r>
            <a:br>
              <a:rPr lang="en-US" dirty="0"/>
            </a:br>
            <a:r>
              <a:rPr lang="en-US" dirty="0"/>
              <a:t>households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C7F047-D126-601C-0E38-DD56FA528058}"/>
              </a:ext>
            </a:extLst>
          </p:cNvPr>
          <p:cNvSpPr txBox="1"/>
          <p:nvPr/>
        </p:nvSpPr>
        <p:spPr>
          <a:xfrm>
            <a:off x="6305368" y="545237"/>
            <a:ext cx="1083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Young </a:t>
            </a:r>
            <a:br>
              <a:rPr lang="en-US" dirty="0"/>
            </a:br>
            <a:r>
              <a:rPr lang="en-US" dirty="0"/>
              <a:t>families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5DEB87-F64F-E1F8-5A24-D303A2C927CB}"/>
              </a:ext>
            </a:extLst>
          </p:cNvPr>
          <p:cNvSpPr txBox="1"/>
          <p:nvPr/>
        </p:nvSpPr>
        <p:spPr>
          <a:xfrm>
            <a:off x="9781629" y="545237"/>
            <a:ext cx="1795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First-time homebuyers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23931B-4E85-F9F7-3289-3591DD92667D}"/>
              </a:ext>
            </a:extLst>
          </p:cNvPr>
          <p:cNvSpPr txBox="1"/>
          <p:nvPr/>
        </p:nvSpPr>
        <p:spPr>
          <a:xfrm>
            <a:off x="8132172" y="566673"/>
            <a:ext cx="1795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households</a:t>
            </a:r>
          </a:p>
        </p:txBody>
      </p:sp>
    </p:spTree>
    <p:extLst>
      <p:ext uri="{BB962C8B-B14F-4D97-AF65-F5344CB8AC3E}">
        <p14:creationId xmlns:p14="http://schemas.microsoft.com/office/powerpoint/2010/main" val="1755980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4781794_win32_fixed.potx" id="{FFA6945E-0D2E-49A3-B8AE-0157B47B7617}" vid="{3D53E5D5-FE42-40E3-89B4-70F55FAC32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Research presentation</Template>
  <TotalTime>2044</TotalTime>
  <Words>1587</Words>
  <Application>Microsoft Office PowerPoint</Application>
  <PresentationFormat>Widescreen</PresentationFormat>
  <Paragraphs>222</Paragraphs>
  <Slides>34</Slides>
  <Notes>17</Notes>
  <HiddenSlides>10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Montserrat</vt:lpstr>
      <vt:lpstr>Montserrat Light</vt:lpstr>
      <vt:lpstr>Roboto</vt:lpstr>
      <vt:lpstr>Segoe UI</vt:lpstr>
      <vt:lpstr>Tw Cen MT</vt:lpstr>
      <vt:lpstr>Wingdings</vt:lpstr>
      <vt:lpstr>Office Theme</vt:lpstr>
      <vt:lpstr>Middle Housing in [city name]</vt:lpstr>
      <vt:lpstr>Overview</vt:lpstr>
      <vt:lpstr>Project Background (1)</vt:lpstr>
      <vt:lpstr>What is Middle Housing?</vt:lpstr>
      <vt:lpstr>Middle housing is housing that falls between single-family houses and larger apartment buildings.</vt:lpstr>
      <vt:lpstr>More about middle housing</vt:lpstr>
      <vt:lpstr>Why is Middle Housing important?</vt:lpstr>
      <vt:lpstr>Middle housing is one of many efforts to address housing affordability in Pierce County.</vt:lpstr>
      <vt:lpstr>Middle housing serves housing needs not met by single-family homes or large-scale multifamily development.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Allowing middle housing is an important strategy to increase housing options. </vt:lpstr>
      <vt:lpstr>All types of housing will be needed to make housing more affordable.</vt:lpstr>
      <vt:lpstr>How will middle housing change my neighborhood?</vt:lpstr>
      <vt:lpstr>Neighborhoods have changed and will continue to change.</vt:lpstr>
      <vt:lpstr>Current single-family neighborhood.</vt:lpstr>
      <vt:lpstr>A building is replaced, another modified.</vt:lpstr>
      <vt:lpstr>Continued change over time.</vt:lpstr>
      <vt:lpstr>Increased variety over time.</vt:lpstr>
      <vt:lpstr>Allowing middle housing doesn’t necessarily change the scale of buildings that can be built.</vt:lpstr>
      <vt:lpstr>PowerPoint Presentation</vt:lpstr>
      <vt:lpstr>Communities that have allowed middle housing have seen incremental change</vt:lpstr>
      <vt:lpstr>Allowing middle housing will not necessarily increase property values.</vt:lpstr>
      <vt:lpstr>Allowing middle housing will not necessarily increase property values.</vt:lpstr>
      <vt:lpstr>What is [City Name] doing to address housing needs?</vt:lpstr>
      <vt:lpstr>SSHA³P Middle Housing Study</vt:lpstr>
      <vt:lpstr>What happens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Presentation</dc:title>
  <dc:creator>Lilith Vespier</dc:creator>
  <cp:lastModifiedBy>Dawn Couch</cp:lastModifiedBy>
  <cp:revision>58</cp:revision>
  <dcterms:created xsi:type="dcterms:W3CDTF">2022-02-04T21:00:14Z</dcterms:created>
  <dcterms:modified xsi:type="dcterms:W3CDTF">2023-09-18T18:03:06Z</dcterms:modified>
</cp:coreProperties>
</file>